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1" r:id="rId4"/>
    <p:sldId id="326" r:id="rId6"/>
    <p:sldId id="319" r:id="rId7"/>
    <p:sldId id="343" r:id="rId8"/>
    <p:sldId id="320" r:id="rId9"/>
    <p:sldId id="347" r:id="rId10"/>
    <p:sldId id="327" r:id="rId11"/>
    <p:sldId id="328" r:id="rId12"/>
    <p:sldId id="329" r:id="rId13"/>
    <p:sldId id="313" r:id="rId14"/>
    <p:sldId id="346" r:id="rId15"/>
    <p:sldId id="330" r:id="rId16"/>
    <p:sldId id="325" r:id="rId17"/>
    <p:sldId id="331" r:id="rId18"/>
    <p:sldId id="332" r:id="rId19"/>
    <p:sldId id="274" r:id="rId20"/>
    <p:sldId id="333" r:id="rId21"/>
    <p:sldId id="348" r:id="rId22"/>
    <p:sldId id="334" r:id="rId23"/>
    <p:sldId id="342" r:id="rId24"/>
    <p:sldId id="281" r:id="rId2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49F"/>
    <a:srgbClr val="5E80B0"/>
    <a:srgbClr val="7DB1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12" autoAdjust="0"/>
    <p:restoredTop sz="94660" autoAdjust="0"/>
  </p:normalViewPr>
  <p:slideViewPr>
    <p:cSldViewPr snapToGrid="0">
      <p:cViewPr varScale="1">
        <p:scale>
          <a:sx n="86" d="100"/>
          <a:sy n="86" d="100"/>
        </p:scale>
        <p:origin x="288" y="62"/>
      </p:cViewPr>
      <p:guideLst>
        <p:guide orient="horz" pos="2151"/>
        <p:guide pos="2880"/>
      </p:guideLst>
    </p:cSldViewPr>
  </p:slideViewPr>
  <p:notesTextViewPr>
    <p:cViewPr>
      <p:scale>
        <a:sx n="1" d="1"/>
        <a:sy n="1" d="1"/>
      </p:scale>
      <p:origin x="0" y="0"/>
    </p:cViewPr>
  </p:notesTextViewPr>
  <p:sorterViewPr showFormatting="0">
    <p:cViewPr>
      <p:scale>
        <a:sx n="100" d="100"/>
        <a:sy n="100" d="100"/>
      </p:scale>
      <p:origin x="0" y="0"/>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1029E-4C94-4213-86BF-E60BAC2C145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FCA173-1C42-4226-B669-291C410F467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按讲述逻辑</a:t>
            </a:r>
            <a:endParaRPr lang="zh-CN" altLang="en-US"/>
          </a:p>
          <a:p>
            <a:r>
              <a:rPr lang="zh-CN" altLang="en-US"/>
              <a:t>传感器、电子工程</a:t>
            </a:r>
            <a:endParaRPr lang="zh-CN" altLang="en-US"/>
          </a:p>
          <a:p>
            <a:r>
              <a:rPr lang="zh-CN" altLang="en-US"/>
              <a:t>场景</a:t>
            </a:r>
            <a:endParaRPr lang="zh-CN" altLang="en-US"/>
          </a:p>
          <a:p>
            <a:r>
              <a:rPr lang="zh-CN" altLang="en-US"/>
              <a:t>实验可行性</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左边右边</a:t>
            </a:r>
            <a:endParaRPr lang="zh-CN" altLang="en-US"/>
          </a:p>
          <a:p>
            <a:r>
              <a:rPr lang="en-US" altLang="zh-CN"/>
              <a:t>arduino</a:t>
            </a:r>
            <a:r>
              <a:rPr lang="zh-CN" altLang="en-US"/>
              <a:t>单片机、二极管、光电晶体管（特点：放大信号输出、灵敏度高）</a:t>
            </a:r>
            <a:endParaRPr lang="zh-CN" altLang="en-US"/>
          </a:p>
          <a:p>
            <a:r>
              <a:rPr lang="zh-CN" altLang="en-US"/>
              <a:t>右边比较器相当监测变化</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第四点电阻与接收器的灵敏度乘反比</a:t>
            </a:r>
            <a:endParaRPr lang="zh-CN" altLang="en-US"/>
          </a:p>
          <a:p>
            <a:r>
              <a:rPr lang="zh-CN" altLang="en-US"/>
              <a:t>第三点受卡方检验启发，也是提前设置阈值关闭</a:t>
            </a:r>
            <a:endParaRPr lang="zh-CN" altLang="en-US"/>
          </a:p>
          <a:p>
            <a:r>
              <a:rPr lang="zh-CN" altLang="en-US"/>
              <a:t>比较器（监测电压变化）</a:t>
            </a:r>
            <a:endParaRPr lang="zh-CN" altLang="en-US"/>
          </a:p>
          <a:p>
            <a:r>
              <a:rPr lang="zh-CN" altLang="en-US"/>
              <a:t>左：加与不加</a:t>
            </a:r>
            <a:r>
              <a:rPr lang="en-US" altLang="zh-CN"/>
              <a:t>comparator</a:t>
            </a:r>
            <a:r>
              <a:rPr lang="zh-CN" altLang="en-US"/>
              <a:t>；右图：总延迟</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、右边物理攻击、左边信息攻击</a:t>
            </a:r>
            <a:endParaRPr lang="zh-CN" altLang="en-US"/>
          </a:p>
          <a:p>
            <a:r>
              <a:rPr lang="en-US" altLang="zh-CN"/>
              <a:t>2</a:t>
            </a:r>
            <a:r>
              <a:rPr lang="zh-CN" altLang="en-US"/>
              <a:t>、如光传感器感知光的介质</a:t>
            </a:r>
            <a:endParaRPr lang="zh-CN" altLang="en-US"/>
          </a:p>
          <a:p>
            <a:r>
              <a:rPr lang="en-US" altLang="zh-CN"/>
              <a:t>2</a:t>
            </a:r>
            <a:r>
              <a:rPr lang="zh-CN" altLang="en-US"/>
              <a:t>、入侵检测、身份认证</a:t>
            </a:r>
            <a:endParaRPr lang="zh-CN" altLang="en-US"/>
          </a:p>
          <a:p>
            <a:r>
              <a:rPr lang="en-US" altLang="zh-CN"/>
              <a:t>3</a:t>
            </a:r>
            <a:r>
              <a:rPr lang="zh-CN" altLang="en-US"/>
              <a:t>、旁路：变换器transducer受到非常规的物理刺激（如利用噪声干扰让陀螺仪内部结构变化，而非因运动导致变化）</a:t>
            </a:r>
            <a:endParaRPr lang="zh-CN" altLang="en-US"/>
          </a:p>
          <a:p>
            <a:r>
              <a:rPr lang="en-US" altLang="zh-CN"/>
              <a:t>4</a:t>
            </a:r>
            <a:r>
              <a:rPr lang="zh-CN" altLang="en-US"/>
              <a:t>、传感器本身没有检测功能，完全依赖后面的系统，若传感器的输出被伪造，后面的系统不好感知？</a:t>
            </a:r>
            <a:endParaRPr lang="zh-CN" altLang="en-US"/>
          </a:p>
          <a:p>
            <a:r>
              <a:rPr lang="en-US" altLang="zh-CN">
                <a:sym typeface="+mn-ea"/>
              </a:rPr>
              <a:t>5</a:t>
            </a:r>
            <a:r>
              <a:rPr lang="zh-CN" altLang="en-US">
                <a:sym typeface="+mn-ea"/>
              </a:rPr>
              <a:t>、为什么重要：医疗点滴计数器、往大了说航天探测设备</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、是一种认证问题</a:t>
            </a:r>
            <a:endParaRPr lang="zh-CN" altLang="en-US"/>
          </a:p>
          <a:p>
            <a:r>
              <a:rPr lang="en-US" altLang="zh-CN"/>
              <a:t>2</a:t>
            </a:r>
            <a:r>
              <a:rPr lang="zh-CN" altLang="en-US"/>
              <a:t>、我们阅读了原论文，</a:t>
            </a:r>
            <a:r>
              <a:rPr lang="en-US" altLang="zh-CN"/>
              <a:t>PyCRA</a:t>
            </a:r>
            <a:r>
              <a:rPr lang="zh-CN" altLang="en-US"/>
              <a:t>的原理可以概括为一句话：随机静默发射信号。。。</a:t>
            </a:r>
            <a:endParaRPr lang="zh-CN" altLang="en-US"/>
          </a:p>
          <a:p>
            <a:r>
              <a:rPr lang="zh-CN" altLang="en-US"/>
              <a:t>而具体的检测方式主要分为</a:t>
            </a:r>
            <a:r>
              <a:rPr lang="en-US" altLang="zh-CN"/>
              <a:t>3</a:t>
            </a:r>
            <a:r>
              <a:rPr lang="zh-CN" altLang="en-US"/>
              <a:t>种（原文没说，但逻辑上我们认为是递进关系：分别阐述了原理的基本实现、改进和增强）</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alpha(t)</a:t>
            </a:r>
            <a:r>
              <a:rPr lang="zh-CN" altLang="en-US"/>
              <a:t>是原始信号，</a:t>
            </a:r>
            <a:r>
              <a:rPr lang="en-US" altLang="zh-CN"/>
              <a:t>u(t)</a:t>
            </a:r>
            <a:r>
              <a:rPr lang="zh-CN" altLang="en-US"/>
              <a:t>为屏蔽信号，</a:t>
            </a:r>
            <a:r>
              <a:rPr lang="en-US" altLang="zh-CN"/>
              <a:t>beta(t)</a:t>
            </a:r>
            <a:r>
              <a:rPr lang="zh-CN" altLang="en-US"/>
              <a:t>为调制输出</a:t>
            </a:r>
            <a:endParaRPr lang="zh-CN" altLang="en-US"/>
          </a:p>
          <a:p>
            <a:r>
              <a:rPr lang="zh-CN" altLang="en-US"/>
              <a:t>考虑随机引入的静默阶段</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改进：在进入静默阶段之前，添加一个仅高于噪声振幅信号，称为混淆阶段</a:t>
            </a:r>
            <a:endParaRPr lang="zh-CN" altLang="en-US"/>
          </a:p>
          <a:p>
            <a:r>
              <a:rPr lang="zh-CN" altLang="en-US"/>
              <a:t>理论上可以增加攻击者错过静默阶段的概率，因为信号强度每减少</a:t>
            </a:r>
            <a:r>
              <a:rPr lang="en-US" altLang="zh-CN"/>
              <a:t>δ</a:t>
            </a:r>
            <a:r>
              <a:rPr lang="zh-CN" altLang="en-US"/>
              <a:t>，峰值信噪比就减少</a:t>
            </a:r>
            <a:r>
              <a:rPr lang="en-US" altLang="zh-CN"/>
              <a:t>δ</a:t>
            </a:r>
            <a:r>
              <a:rPr lang="zh-CN" altLang="en-US"/>
              <a:t>平方，从而使得攻击者的延迟也会增加</a:t>
            </a:r>
            <a:r>
              <a:rPr lang="en-US" altLang="zh-CN"/>
              <a:t>δ</a:t>
            </a:r>
            <a:r>
              <a:rPr lang="zh-CN" altLang="en-US"/>
              <a:t>平方</a:t>
            </a:r>
            <a:endParaRPr lang="zh-CN" altLang="en-US"/>
          </a:p>
          <a:p>
            <a:r>
              <a:rPr lang="zh-CN" altLang="en-US"/>
              <a:t>然而混淆阶段的概念假设攻击者不会在混淆阶段停止欺骗</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特点：引入了一个估计量</a:t>
            </a:r>
            <a:r>
              <a:rPr lang="en-US" altLang="zh-CN"/>
              <a:t>y</a:t>
            </a:r>
            <a:endParaRPr lang="en-US" altLang="zh-CN"/>
          </a:p>
          <a:p>
            <a:r>
              <a:rPr lang="en-US" altLang="zh-CN"/>
              <a:t>1</a:t>
            </a:r>
            <a:r>
              <a:rPr lang="zh-CN" altLang="en-US"/>
              <a:t>、画图</a:t>
            </a:r>
            <a:endParaRPr lang="zh-CN" altLang="en-US"/>
          </a:p>
          <a:p>
            <a:r>
              <a:rPr lang="en-US" altLang="zh-CN"/>
              <a:t>2</a:t>
            </a:r>
            <a:r>
              <a:rPr lang="zh-CN" altLang="en-US"/>
              <a:t>、计算残差解释</a:t>
            </a:r>
            <a:endParaRPr lang="en-US" altLang="zh-CN"/>
          </a:p>
          <a:p>
            <a:r>
              <a:rPr lang="en-US" altLang="zh-CN"/>
              <a:t>f()</a:t>
            </a:r>
            <a:r>
              <a:rPr lang="zh-CN" altLang="en-US"/>
              <a:t>转移函数（马尔科夫随机过程转移矩阵、卡尔曼增益）</a:t>
            </a:r>
            <a:endParaRPr lang="zh-CN" altLang="en-US"/>
          </a:p>
          <a:p>
            <a:r>
              <a:rPr lang="en-US" altLang="zh-CN"/>
              <a:t>h()</a:t>
            </a:r>
            <a:r>
              <a:rPr lang="zh-CN" altLang="en-US"/>
              <a:t>从输入到输出的跳转函数（激活函数）</a:t>
            </a:r>
            <a:endParaRPr lang="zh-CN" altLang="en-US"/>
          </a:p>
          <a:p>
            <a:r>
              <a:rPr lang="en-US" altLang="zh-CN"/>
              <a:t>w</a:t>
            </a:r>
            <a:r>
              <a:rPr lang="zh-CN" altLang="en-US"/>
              <a:t>相当于偏置，</a:t>
            </a:r>
            <a:r>
              <a:rPr lang="en-US" altLang="zh-CN"/>
              <a:t>v</a:t>
            </a:r>
            <a:r>
              <a:rPr lang="zh-CN" altLang="en-US"/>
              <a:t>是噪声</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只窃听、干扰（类似</a:t>
            </a:r>
            <a:r>
              <a:rPr lang="en-US" altLang="zh-CN"/>
              <a:t>Dos</a:t>
            </a:r>
            <a:r>
              <a:rPr lang="zh-CN" altLang="en-US"/>
              <a:t>）、高级欺骗</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线：黑色实线、蓝色虚线</a:t>
            </a:r>
            <a:endParaRPr lang="zh-CN" altLang="en-US"/>
          </a:p>
          <a:p>
            <a:r>
              <a:rPr lang="zh-CN" altLang="en-US"/>
              <a:t>点：黑白</a:t>
            </a:r>
            <a:endParaRPr lang="zh-CN" altLang="en-US"/>
          </a:p>
          <a:p>
            <a:r>
              <a:rPr lang="zh-CN" altLang="en-US"/>
              <a:t>采样时间间隔</a:t>
            </a:r>
            <a:endParaRPr lang="zh-CN" altLang="en-US"/>
          </a:p>
          <a:p>
            <a:r>
              <a:rPr lang="zh-CN" altLang="en-US"/>
              <a:t>下降阶段：信号的衰减（文章称为过渡时间）</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转换时间为全部延迟</a:t>
            </a:r>
            <a:endParaRPr lang="zh-CN" altLang="en-US"/>
          </a:p>
          <a:p>
            <a:r>
              <a:rPr lang="zh-CN" altLang="en-US"/>
              <a:t>防御者：过渡时间</a:t>
            </a:r>
            <a:r>
              <a:rPr lang="en-US" altLang="zh-CN"/>
              <a:t>tfv</a:t>
            </a:r>
            <a:r>
              <a:rPr lang="zh-CN" altLang="en-US"/>
              <a:t>、采样时间</a:t>
            </a:r>
            <a:r>
              <a:rPr lang="en-US" altLang="zh-CN"/>
              <a:t>Tv</a:t>
            </a:r>
            <a:endParaRPr lang="en-US" altLang="zh-CN"/>
          </a:p>
          <a:p>
            <a:r>
              <a:rPr lang="zh-CN" altLang="en-US"/>
              <a:t>攻击者：</a:t>
            </a:r>
            <a:r>
              <a:rPr lang="en-US" altLang="zh-CN"/>
              <a:t>tpa</a:t>
            </a:r>
            <a:r>
              <a:rPr lang="zh-CN" altLang="en-US"/>
              <a:t>为物理延迟（水龙头）、</a:t>
            </a:r>
            <a:r>
              <a:rPr lang="en-US" altLang="zh-CN"/>
              <a:t>tfa</a:t>
            </a:r>
            <a:r>
              <a:rPr lang="zh-CN" altLang="en-US"/>
              <a:t>为过渡时间</a:t>
            </a:r>
            <a:r>
              <a:rPr lang="en-US" altLang="zh-CN"/>
              <a:t>(</a:t>
            </a:r>
            <a:r>
              <a:rPr lang="zh-CN" altLang="en-US"/>
              <a:t>关闭攻击信号用的时间</a:t>
            </a:r>
            <a:r>
              <a:rPr lang="en-US" altLang="zh-CN"/>
              <a:t>)</a:t>
            </a:r>
            <a:r>
              <a:rPr lang="zh-CN" altLang="en-US"/>
              <a:t>、</a:t>
            </a:r>
            <a:r>
              <a:rPr lang="en-US" altLang="zh-CN"/>
              <a:t>ta</a:t>
            </a:r>
            <a:r>
              <a:rPr lang="zh-CN" altLang="en-US"/>
              <a:t>为采样频率</a:t>
            </a:r>
            <a:endParaRPr lang="zh-CN" altLang="en-US"/>
          </a:p>
          <a:p>
            <a:r>
              <a:rPr lang="zh-CN" altLang="en-US"/>
              <a:t>受害者采样频率应以物理延迟</a:t>
            </a:r>
            <a:r>
              <a:rPr lang="en-US" altLang="zh-CN"/>
              <a:t>tpa</a:t>
            </a:r>
            <a:r>
              <a:rPr lang="zh-CN" altLang="en-US"/>
              <a:t>为准，但随着物理延迟减小，采样率提高会大幅增加成本</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E96EC1F9-23AE-46C2-9F9A-EB678431C4E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FB68061-4C23-45A5-8B50-17361C9305FA}"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2206DFD-FF14-4E71-B6B1-F326971755E6}"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C5220C9-5398-427F-A013-579C55CC2E91}"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AAE50F9-2A0E-49BA-8A1C-835C098BFE7B}"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539BC37-D643-4620-903A-0D018C61960A}"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F1A4365A-F0CB-4D46-8A01-6D126008A2D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BA9615E-16E4-4680-8014-51B3946DD45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6853EE98-342B-4370-8BAE-BB21091FA91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E10049C-5E59-424C-94EE-5C1C2C0F458C}"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21396011-453D-4BE7-9436-1188581E26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2EAA43E-4E42-41FD-95EB-1864143DCD8C}"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2DB1EC62-347D-4A98-921E-5479D47C56BC}"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C6C5647-07D8-4AFC-B347-73DA68F3AADD}"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35EBAAC5-2BFE-4A0C-9A02-E5E659A03C10}"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E887F6-2C8B-4822-A827-641DC9AD62B5}"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69A6973-B181-4F3B-82E4-3F8DC806D93F}"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068435F-9FE8-418C-990F-B94AB6383485}"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7C6611-C4CB-4BA6-B035-A55273F25979}"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ED60EC5-1F68-43A4-8033-85A1E47CD70C}"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A91152E-3773-4828-A481-3BBADD8182E6}"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8252C27-6C02-449A-826C-B06AD7EC37CC}"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defRPr sz="1200" noProof="1">
                <a:solidFill>
                  <a:schemeClr val="tx1">
                    <a:tint val="75000"/>
                  </a:schemeClr>
                </a:solidFill>
                <a:latin typeface="+mn-lt"/>
                <a:ea typeface="+mn-ea"/>
              </a:defRPr>
            </a:lvl1pPr>
          </a:lstStyle>
          <a:p>
            <a:pPr>
              <a:defRPr/>
            </a:pPr>
            <a:fld id="{F156C3B3-7730-416A-AF19-5920DD2A8F3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defRPr sz="1200" noProof="1">
                <a:solidFill>
                  <a:schemeClr val="tx1">
                    <a:tint val="75000"/>
                  </a:schemeClr>
                </a:solidFill>
                <a:latin typeface="+mn-lt"/>
                <a:ea typeface="+mn-ea"/>
              </a:defRPr>
            </a:lvl1pPr>
          </a:lstStyle>
          <a:p>
            <a:pPr>
              <a:defRPr/>
            </a:pPr>
            <a:fld id="{79DBD48E-45EE-414C-B22A-618849C4E762}"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hemeOverride" Target="../theme/themeOverride1.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themeOverride" Target="../theme/themeOverride2.xml"/><Relationship Id="rId2" Type="http://schemas.openxmlformats.org/officeDocument/2006/relationships/image" Target="../media/image16.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svg"/><Relationship Id="rId4" Type="http://schemas.openxmlformats.org/officeDocument/2006/relationships/image" Target="../media/image6.png"/><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12.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6"/>
          <p:cNvPicPr>
            <a:picLocks noChangeAspect="1" noChangeArrowheads="1"/>
          </p:cNvPicPr>
          <p:nvPr/>
        </p:nvPicPr>
        <p:blipFill>
          <a:blip r:embed="rId1"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任意多边形 47"/>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6630" name="文本框 62"/>
          <p:cNvSpPr txBox="1">
            <a:spLocks noChangeArrowheads="1"/>
          </p:cNvSpPr>
          <p:nvPr/>
        </p:nvSpPr>
        <p:spPr bwMode="auto">
          <a:xfrm>
            <a:off x="1547896" y="2906644"/>
            <a:ext cx="909620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2000" b="1" dirty="0">
                <a:solidFill>
                  <a:srgbClr val="4B649F"/>
                </a:solidFill>
              </a:rPr>
              <a:t>Sampling Race: Bypassing Timing-based Analog Active Sensor Spoofing</a:t>
            </a:r>
            <a:endParaRPr lang="en-US" altLang="zh-CN" sz="2000" b="1" dirty="0">
              <a:solidFill>
                <a:srgbClr val="4B649F"/>
              </a:solidFill>
            </a:endParaRPr>
          </a:p>
          <a:p>
            <a:pPr algn="ctr" eaLnBrk="1" hangingPunct="1">
              <a:lnSpc>
                <a:spcPct val="100000"/>
              </a:lnSpc>
              <a:spcBef>
                <a:spcPct val="0"/>
              </a:spcBef>
              <a:buFontTx/>
              <a:buNone/>
            </a:pPr>
            <a:r>
              <a:rPr lang="en-US" altLang="zh-CN" sz="2000" b="1" dirty="0">
                <a:solidFill>
                  <a:srgbClr val="4B649F"/>
                </a:solidFill>
              </a:rPr>
              <a:t>Detection on Analog-digital Systems</a:t>
            </a:r>
            <a:endParaRPr lang="zh-CN" altLang="en-US" sz="2000" b="1" dirty="0">
              <a:solidFill>
                <a:srgbClr val="4B649F"/>
              </a:solidFill>
            </a:endParaRPr>
          </a:p>
        </p:txBody>
      </p:sp>
      <p:grpSp>
        <p:nvGrpSpPr>
          <p:cNvPr id="26631" name="组合 1026"/>
          <p:cNvGrpSpPr/>
          <p:nvPr/>
        </p:nvGrpSpPr>
        <p:grpSpPr bwMode="auto">
          <a:xfrm>
            <a:off x="5703818" y="3893414"/>
            <a:ext cx="315913" cy="317500"/>
            <a:chOff x="2724480" y="3856218"/>
            <a:chExt cx="317004" cy="317004"/>
          </a:xfrm>
        </p:grpSpPr>
        <p:sp>
          <p:nvSpPr>
            <p:cNvPr id="1024" name="椭圆 1023"/>
            <p:cNvSpPr/>
            <p:nvPr/>
          </p:nvSpPr>
          <p:spPr>
            <a:xfrm>
              <a:off x="2724480" y="3856218"/>
              <a:ext cx="317004" cy="317004"/>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3" name="KSO_Shape"/>
            <p:cNvSpPr/>
            <p:nvPr/>
          </p:nvSpPr>
          <p:spPr bwMode="auto">
            <a:xfrm>
              <a:off x="2799351" y="3908524"/>
              <a:ext cx="167263" cy="21239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26633" name="文本框 1027"/>
          <p:cNvSpPr txBox="1">
            <a:spLocks noChangeArrowheads="1"/>
          </p:cNvSpPr>
          <p:nvPr/>
        </p:nvSpPr>
        <p:spPr bwMode="auto">
          <a:xfrm>
            <a:off x="6035606" y="3893414"/>
            <a:ext cx="4570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dirty="0"/>
              <a:t>汇报小组：陈学楷、李昂、苟世锟、崔志伟</a:t>
            </a:r>
            <a:endParaRPr lang="zh-CN" altLang="en-US" sz="1800" dirty="0"/>
          </a:p>
        </p:txBody>
      </p:sp>
      <p:sp>
        <p:nvSpPr>
          <p:cNvPr id="26635" name="文本框 1066"/>
          <p:cNvSpPr txBox="1">
            <a:spLocks noChangeArrowheads="1"/>
          </p:cNvSpPr>
          <p:nvPr/>
        </p:nvSpPr>
        <p:spPr bwMode="auto">
          <a:xfrm>
            <a:off x="1766888" y="598488"/>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200" b="1" dirty="0">
                <a:solidFill>
                  <a:schemeClr val="bg1"/>
                </a:solidFill>
              </a:rPr>
              <a:t>北京邮电大学</a:t>
            </a:r>
            <a:endParaRPr lang="zh-CN" altLang="en-US" sz="3200" b="1" dirty="0">
              <a:solidFill>
                <a:schemeClr val="bg1"/>
              </a:solidFill>
            </a:endParaRPr>
          </a:p>
        </p:txBody>
      </p:sp>
      <p:sp>
        <p:nvSpPr>
          <p:cNvPr id="1068" name="矩形 1067"/>
          <p:cNvSpPr/>
          <p:nvPr/>
        </p:nvSpPr>
        <p:spPr>
          <a:xfrm>
            <a:off x="1466850" y="2439988"/>
            <a:ext cx="9677400" cy="2114550"/>
          </a:xfrm>
          <a:prstGeom prst="rect">
            <a:avLst/>
          </a:prstGeom>
          <a:noFill/>
          <a:ln w="254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69" name="矩形 1068"/>
          <p:cNvSpPr/>
          <p:nvPr/>
        </p:nvSpPr>
        <p:spPr>
          <a:xfrm>
            <a:off x="10906125" y="4237038"/>
            <a:ext cx="476250" cy="4762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7" name="矩形 116"/>
          <p:cNvSpPr/>
          <p:nvPr/>
        </p:nvSpPr>
        <p:spPr>
          <a:xfrm>
            <a:off x="10637838" y="4008438"/>
            <a:ext cx="474662" cy="474662"/>
          </a:xfrm>
          <a:prstGeom prst="rect">
            <a:avLst/>
          </a:prstGeom>
          <a:solidFill>
            <a:srgbClr val="4B649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8" name="矩形 117"/>
          <p:cNvSpPr/>
          <p:nvPr/>
        </p:nvSpPr>
        <p:spPr>
          <a:xfrm>
            <a:off x="1308100" y="2233613"/>
            <a:ext cx="474663" cy="474662"/>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9" name="矩形 118"/>
          <p:cNvSpPr/>
          <p:nvPr/>
        </p:nvSpPr>
        <p:spPr>
          <a:xfrm>
            <a:off x="1460500" y="2386013"/>
            <a:ext cx="474663" cy="474662"/>
          </a:xfrm>
          <a:prstGeom prst="rect">
            <a:avLst/>
          </a:prstGeom>
          <a:solidFill>
            <a:srgbClr val="4B64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4" name="图片 3"/>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21000"/>
                    </a14:imgEffect>
                    <a14:imgEffect>
                      <a14:saturation sat="400000"/>
                    </a14:imgEffect>
                    <a14:imgEffect>
                      <a14:sharpenSoften amount="5000"/>
                    </a14:imgEffect>
                  </a14:imgLayer>
                </a14:imgProps>
              </a:ext>
              <a:ext uri="{28A0092B-C50C-407E-A947-70E740481C1C}">
                <a14:useLocalDpi xmlns:a14="http://schemas.microsoft.com/office/drawing/2010/main" val="0"/>
              </a:ext>
            </a:extLst>
          </a:blip>
          <a:stretch>
            <a:fillRect/>
          </a:stretch>
        </p:blipFill>
        <p:spPr>
          <a:xfrm>
            <a:off x="346597" y="275184"/>
            <a:ext cx="1286938" cy="12869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1764872"/>
            <a:ext cx="12192000" cy="3328257"/>
          </a:xfrm>
          <a:prstGeom prst="rect">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1" name="任意多边形 10"/>
          <p:cNvSpPr/>
          <p:nvPr/>
        </p:nvSpPr>
        <p:spPr>
          <a:xfrm rot="5400000">
            <a:off x="2009775" y="-1552575"/>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01" name="文本框 11"/>
          <p:cNvSpPr txBox="1">
            <a:spLocks noChangeArrowheads="1"/>
          </p:cNvSpPr>
          <p:nvPr/>
        </p:nvSpPr>
        <p:spPr bwMode="auto">
          <a:xfrm>
            <a:off x="2144197" y="404090"/>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4800" dirty="0">
                <a:solidFill>
                  <a:schemeClr val="bg1"/>
                </a:solidFill>
                <a:latin typeface="黑体" panose="02010609060101010101" pitchFamily="49" charset="-122"/>
                <a:ea typeface="黑体" panose="02010609060101010101" pitchFamily="49" charset="-122"/>
              </a:rPr>
              <a:t>第二部分</a:t>
            </a:r>
            <a:endParaRPr lang="zh-CN" altLang="en-US" sz="4800" dirty="0">
              <a:solidFill>
                <a:schemeClr val="bg1"/>
              </a:solidFill>
              <a:latin typeface="黑体" panose="02010609060101010101" pitchFamily="49" charset="-122"/>
              <a:ea typeface="黑体" panose="02010609060101010101" pitchFamily="49" charset="-122"/>
            </a:endParaRPr>
          </a:p>
        </p:txBody>
      </p:sp>
      <p:pic>
        <p:nvPicPr>
          <p:cNvPr id="29702" name="图片 12"/>
          <p:cNvPicPr>
            <a:picLocks noChangeAspect="1" noChangeArrowheads="1"/>
          </p:cNvPicPr>
          <p:nvPr/>
        </p:nvPicPr>
        <p:blipFill>
          <a:blip r:embed="rId1"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文本框 44"/>
          <p:cNvSpPr txBox="1">
            <a:spLocks noChangeArrowheads="1"/>
          </p:cNvSpPr>
          <p:nvPr/>
        </p:nvSpPr>
        <p:spPr bwMode="auto">
          <a:xfrm>
            <a:off x="2738437" y="2703581"/>
            <a:ext cx="4105275" cy="90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4000" b="1" dirty="0">
                <a:solidFill>
                  <a:srgbClr val="404040"/>
                </a:solidFill>
                <a:latin typeface="Times New Roman" panose="02020603050405020304" pitchFamily="18" charset="0"/>
                <a:cs typeface="Times New Roman" panose="02020603050405020304" pitchFamily="18" charset="0"/>
              </a:rPr>
              <a:t>攻击模型</a:t>
            </a:r>
            <a:endParaRPr lang="zh-CN" altLang="en-US" sz="4000" b="1" dirty="0">
              <a:solidFill>
                <a:srgbClr val="404040"/>
              </a:solidFill>
              <a:latin typeface="Times New Roman" panose="02020603050405020304" pitchFamily="18" charset="0"/>
              <a:cs typeface="Times New Roman" panose="02020603050405020304" pitchFamily="18" charset="0"/>
            </a:endParaRPr>
          </a:p>
        </p:txBody>
      </p:sp>
      <p:pic>
        <p:nvPicPr>
          <p:cNvPr id="42" name="图片 41"/>
          <p:cNvPicPr>
            <a:picLocks noChangeAspect="1"/>
          </p:cNvPicPr>
          <p:nvPr/>
        </p:nvPicPr>
        <p:blipFill>
          <a:blip r:embed="rId2" cstate="hqprint">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32142" y="253029"/>
            <a:ext cx="1330587" cy="1330587"/>
          </a:xfrm>
          <a:prstGeom prst="rect">
            <a:avLst/>
          </a:prstGeom>
        </p:spPr>
      </p:pic>
      <p:pic>
        <p:nvPicPr>
          <p:cNvPr id="44" name="图形 127"/>
          <p:cNvPicPr>
            <a:picLocks noChangeAspect="1"/>
          </p:cNvPicPr>
          <p:nvPr/>
        </p:nvPicPr>
        <p:blipFill>
          <a:blip r:embed="rId4" cstate="email"/>
          <a:stretch>
            <a:fillRect/>
          </a:stretch>
        </p:blipFill>
        <p:spPr>
          <a:xfrm>
            <a:off x="7460546" y="1711773"/>
            <a:ext cx="4604085" cy="3328257"/>
          </a:xfrm>
          <a:prstGeom prst="rect">
            <a:avLst/>
          </a:prstGeom>
        </p:spPr>
      </p:pic>
      <p:grpSp>
        <p:nvGrpSpPr>
          <p:cNvPr id="16" name="组合 50"/>
          <p:cNvGrpSpPr/>
          <p:nvPr/>
        </p:nvGrpSpPr>
        <p:grpSpPr bwMode="auto">
          <a:xfrm>
            <a:off x="1414372" y="2703581"/>
            <a:ext cx="1414462" cy="1854200"/>
            <a:chOff x="3274697" y="2101178"/>
            <a:chExt cx="1415772" cy="1853011"/>
          </a:xfrm>
        </p:grpSpPr>
        <p:grpSp>
          <p:nvGrpSpPr>
            <p:cNvPr id="17" name="组合 35"/>
            <p:cNvGrpSpPr/>
            <p:nvPr/>
          </p:nvGrpSpPr>
          <p:grpSpPr bwMode="auto">
            <a:xfrm>
              <a:off x="3343606" y="2101178"/>
              <a:ext cx="1277954" cy="1277954"/>
              <a:chOff x="3209823" y="2234042"/>
              <a:chExt cx="1607262" cy="1607262"/>
            </a:xfrm>
          </p:grpSpPr>
          <p:sp>
            <p:nvSpPr>
              <p:cNvPr id="19" name="椭圆 18"/>
              <p:cNvSpPr/>
              <p:nvPr/>
            </p:nvSpPr>
            <p:spPr>
              <a:xfrm>
                <a:off x="3209089" y="2234042"/>
                <a:ext cx="1608730"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0" name="椭圆 19"/>
              <p:cNvSpPr/>
              <p:nvPr/>
            </p:nvSpPr>
            <p:spPr>
              <a:xfrm>
                <a:off x="3319003" y="2343782"/>
                <a:ext cx="138890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KSO_Shape"/>
              <p:cNvSpPr/>
              <p:nvPr/>
            </p:nvSpPr>
            <p:spPr bwMode="auto">
              <a:xfrm>
                <a:off x="3550820" y="2597185"/>
                <a:ext cx="925268" cy="881919"/>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18" name="文本框 40"/>
            <p:cNvSpPr txBox="1">
              <a:spLocks noChangeArrowheads="1"/>
            </p:cNvSpPr>
            <p:nvPr/>
          </p:nvSpPr>
          <p:spPr bwMode="auto">
            <a:xfrm>
              <a:off x="3274697"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第二部分</a:t>
              </a:r>
              <a:endParaRPr lang="zh-CN" altLang="en-US" sz="2400" b="1">
                <a:solidFill>
                  <a:srgbClr val="4B649F"/>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文本框 22"/>
          <p:cNvSpPr txBox="1">
            <a:spLocks noChangeArrowheads="1"/>
          </p:cNvSpPr>
          <p:nvPr/>
        </p:nvSpPr>
        <p:spPr bwMode="auto">
          <a:xfrm>
            <a:off x="868362" y="25400"/>
            <a:ext cx="1098118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latin typeface="Times New Roman" panose="02020603050405020304" pitchFamily="18" charset="0"/>
                <a:cs typeface="Times New Roman" panose="02020603050405020304" pitchFamily="18" charset="0"/>
              </a:rPr>
              <a:t>攻击模型</a:t>
            </a:r>
            <a:endParaRPr lang="zh-CN" altLang="en-US" b="1" dirty="0">
              <a:solidFill>
                <a:srgbClr val="4B649F"/>
              </a:solidFill>
            </a:endParaRP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Rectangle 12"/>
          <p:cNvSpPr>
            <a:spLocks noChangeArrowheads="1"/>
          </p:cNvSpPr>
          <p:nvPr/>
        </p:nvSpPr>
        <p:spPr bwMode="auto">
          <a:xfrm>
            <a:off x="730250" y="1657760"/>
            <a:ext cx="599179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23" name="组合 5"/>
          <p:cNvGrpSpPr/>
          <p:nvPr/>
        </p:nvGrpSpPr>
        <p:grpSpPr bwMode="auto">
          <a:xfrm>
            <a:off x="209550" y="125413"/>
            <a:ext cx="638175" cy="638175"/>
            <a:chOff x="3209823" y="2234042"/>
            <a:chExt cx="1607262" cy="1607262"/>
          </a:xfrm>
        </p:grpSpPr>
        <p:sp>
          <p:nvSpPr>
            <p:cNvPr id="26" name="椭圆 2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7" name="椭圆 26"/>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2" name="文本框 31"/>
          <p:cNvSpPr txBox="1"/>
          <p:nvPr/>
        </p:nvSpPr>
        <p:spPr>
          <a:xfrm>
            <a:off x="398145" y="1067435"/>
            <a:ext cx="4645025" cy="2676525"/>
          </a:xfrm>
          <a:prstGeom prst="rect">
            <a:avLst/>
          </a:prstGeom>
          <a:noFill/>
        </p:spPr>
        <p:txBody>
          <a:bodyPr wrap="square">
            <a:spAutoFit/>
          </a:bodyPr>
          <a:lstStyle/>
          <a:p>
            <a:pPr indent="0" latinLnBrk="0">
              <a:lnSpc>
                <a:spcPct val="150000"/>
              </a:lnSpc>
            </a:pPr>
            <a:r>
              <a:rPr lang="zh-CN" altLang="zh-CN" sz="3200" b="1" dirty="0">
                <a:latin typeface="宋体" panose="02010600030101010101" pitchFamily="2" charset="-122"/>
                <a:ea typeface="宋体" panose="02010600030101010101" pitchFamily="2" charset="-122"/>
                <a:cs typeface="宋体" panose="02010600030101010101" pitchFamily="2" charset="-122"/>
              </a:rPr>
              <a:t>受害者系统</a:t>
            </a:r>
            <a:r>
              <a:rPr lang="zh-CN" altLang="en-US" sz="3200" b="1" dirty="0">
                <a:latin typeface="宋体" panose="02010600030101010101" pitchFamily="2" charset="-122"/>
                <a:ea typeface="宋体" panose="02010600030101010101" pitchFamily="2" charset="-122"/>
                <a:cs typeface="宋体" panose="02010600030101010101" pitchFamily="2" charset="-122"/>
              </a:rPr>
              <a:t>：</a:t>
            </a:r>
            <a:endParaRPr lang="zh-CN" altLang="en-US" sz="3200" b="1" dirty="0">
              <a:latin typeface="宋体" panose="02010600030101010101" pitchFamily="2" charset="-122"/>
              <a:ea typeface="宋体" panose="02010600030101010101" pitchFamily="2" charset="-122"/>
              <a:cs typeface="宋体" panose="02010600030101010101" pitchFamily="2" charset="-122"/>
            </a:endParaRPr>
          </a:p>
          <a:p>
            <a:pPr indent="0" latinLnBrk="0">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zh-CN" altLang="en-US" sz="2000" b="1" dirty="0">
                <a:latin typeface="宋体" panose="02010600030101010101" pitchFamily="2" charset="-122"/>
                <a:ea typeface="宋体" panose="02010600030101010101" pitchFamily="2" charset="-122"/>
                <a:cs typeface="宋体" panose="02010600030101010101" pitchFamily="2" charset="-122"/>
              </a:rPr>
              <a:t>是主动传感器系统</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indent="0" latinLnBrk="0">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zh-CN" altLang="en-US" sz="2000" b="1" dirty="0">
                <a:latin typeface="宋体" panose="02010600030101010101" pitchFamily="2" charset="-122"/>
                <a:ea typeface="宋体" panose="02010600030101010101" pitchFamily="2" charset="-122"/>
                <a:cs typeface="宋体" panose="02010600030101010101" pitchFamily="2" charset="-122"/>
              </a:rPr>
              <a:t>传感器可以正常运行</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indent="0" latinLnBrk="0">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zh-CN" altLang="en-US" sz="2000" b="1" dirty="0">
                <a:latin typeface="宋体" panose="02010600030101010101" pitchFamily="2" charset="-122"/>
                <a:ea typeface="宋体" panose="02010600030101010101" pitchFamily="2" charset="-122"/>
                <a:cs typeface="宋体" panose="02010600030101010101" pitchFamily="2" charset="-122"/>
              </a:rPr>
              <a:t>传感器的输出会转化为数字形式</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indent="0" latinLnBrk="0">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zh-CN" altLang="en-US" sz="2000" b="1" dirty="0">
                <a:latin typeface="宋体" panose="02010600030101010101" pitchFamily="2" charset="-122"/>
                <a:ea typeface="宋体" panose="02010600030101010101" pitchFamily="2" charset="-122"/>
                <a:cs typeface="宋体" panose="02010600030101010101" pitchFamily="2" charset="-122"/>
              </a:rPr>
              <a:t>可以用</a:t>
            </a:r>
            <a:r>
              <a:rPr lang="en-US" altLang="zh-CN" sz="2000" b="1" dirty="0" err="1">
                <a:latin typeface="宋体" panose="02010600030101010101" pitchFamily="2" charset="-122"/>
                <a:ea typeface="宋体" panose="02010600030101010101" pitchFamily="2" charset="-122"/>
                <a:cs typeface="宋体" panose="02010600030101010101" pitchFamily="2" charset="-122"/>
              </a:rPr>
              <a:t>PyCRA</a:t>
            </a:r>
            <a:r>
              <a:rPr lang="zh-CN" altLang="en-US" sz="2000" b="1" dirty="0">
                <a:latin typeface="宋体" panose="02010600030101010101" pitchFamily="2" charset="-122"/>
                <a:ea typeface="宋体" panose="02010600030101010101" pitchFamily="2" charset="-122"/>
                <a:cs typeface="宋体" panose="02010600030101010101" pitchFamily="2" charset="-122"/>
              </a:rPr>
              <a:t>来检测攻击</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37" name="文本框 36"/>
          <p:cNvSpPr txBox="1"/>
          <p:nvPr/>
        </p:nvSpPr>
        <p:spPr>
          <a:xfrm>
            <a:off x="5836285" y="1026795"/>
            <a:ext cx="5911215" cy="4984750"/>
          </a:xfrm>
          <a:prstGeom prst="rect">
            <a:avLst/>
          </a:prstGeom>
          <a:noFill/>
        </p:spPr>
        <p:txBody>
          <a:bodyPr wrap="square">
            <a:spAutoFit/>
          </a:bodyPr>
          <a:lstStyle/>
          <a:p>
            <a:pPr indent="0" latinLnBrk="0">
              <a:lnSpc>
                <a:spcPct val="150000"/>
              </a:lnSpc>
            </a:pPr>
            <a:r>
              <a:rPr lang="zh-CN" altLang="en-US" sz="3200" b="1" dirty="0">
                <a:latin typeface="宋体" panose="02010600030101010101" pitchFamily="2" charset="-122"/>
                <a:ea typeface="宋体" panose="02010600030101010101" pitchFamily="2" charset="-122"/>
              </a:rPr>
              <a:t>攻击者系统：</a:t>
            </a:r>
            <a:endParaRPr lang="zh-CN" altLang="en-US" sz="3200" b="1" dirty="0">
              <a:latin typeface="宋体" panose="02010600030101010101" pitchFamily="2" charset="-122"/>
              <a:ea typeface="宋体" panose="02010600030101010101" pitchFamily="2" charset="-122"/>
            </a:endParaRPr>
          </a:p>
          <a:p>
            <a:pPr marL="0" indent="0" latinLnBrk="0">
              <a:lnSpc>
                <a:spcPct val="150000"/>
              </a:lnSpc>
              <a:buNone/>
            </a:pP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能够接收和发送从受害者的发射器的物理信号</a:t>
            </a:r>
            <a:endParaRPr lang="zh-CN" altLang="en-US" sz="2000" b="1" dirty="0">
              <a:latin typeface="宋体" panose="02010600030101010101" pitchFamily="2" charset="-122"/>
              <a:ea typeface="宋体" panose="02010600030101010101" pitchFamily="2" charset="-122"/>
            </a:endParaRPr>
          </a:p>
          <a:p>
            <a:pPr indent="0" latinLnBrk="0">
              <a:lnSpc>
                <a:spcPct val="150000"/>
              </a:lnSpc>
            </a:pP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比受害者传感器拥有更多的资源，比如更多的知识硬件</a:t>
            </a:r>
            <a:endParaRPr lang="zh-CN" altLang="en-US" sz="2000" b="1" dirty="0">
              <a:latin typeface="宋体" panose="02010600030101010101" pitchFamily="2" charset="-122"/>
              <a:ea typeface="宋体" panose="02010600030101010101" pitchFamily="2" charset="-122"/>
            </a:endParaRPr>
          </a:p>
          <a:p>
            <a:pPr indent="0" latinLnBrk="0">
              <a:lnSpc>
                <a:spcPct val="150000"/>
              </a:lnSpc>
            </a:pP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无侵入性：攻击者不能直接访问传感器硬件</a:t>
            </a:r>
            <a:endParaRPr lang="zh-CN" altLang="en-US" sz="2000" b="1" dirty="0">
              <a:latin typeface="宋体" panose="02010600030101010101" pitchFamily="2" charset="-122"/>
              <a:ea typeface="宋体" panose="02010600030101010101" pitchFamily="2" charset="-122"/>
            </a:endParaRPr>
          </a:p>
          <a:p>
            <a:pPr indent="0" latinLnBrk="0">
              <a:lnSpc>
                <a:spcPct val="150000"/>
              </a:lnSpc>
            </a:pP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可信测量实体：传感器要测量的物理实体可信，不是攻击者自创的</a:t>
            </a:r>
            <a:endParaRPr lang="zh-CN" altLang="en-US" sz="2000" b="1" dirty="0">
              <a:latin typeface="宋体" panose="02010600030101010101" pitchFamily="2" charset="-122"/>
              <a:ea typeface="宋体" panose="02010600030101010101" pitchFamily="2" charset="-122"/>
            </a:endParaRPr>
          </a:p>
          <a:p>
            <a:pPr indent="0" latinLnBrk="0">
              <a:lnSpc>
                <a:spcPct val="150000"/>
              </a:lnSpc>
            </a:pP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物理延迟：攻击者不可能超越现实，一定存在物理延迟</a:t>
            </a:r>
            <a:endParaRPr lang="zh-CN" altLang="en-US" sz="2000" b="1" dirty="0">
              <a:latin typeface="宋体" panose="02010600030101010101" pitchFamily="2" charset="-122"/>
              <a:ea typeface="宋体" panose="02010600030101010101" pitchFamily="2" charset="-122"/>
            </a:endParaRPr>
          </a:p>
          <a:p>
            <a:pPr indent="0" latinLnBrk="0">
              <a:lnSpc>
                <a:spcPct val="150000"/>
              </a:lnSpc>
            </a:pP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计算延迟：攻击者可能具有优越的计算能力</a:t>
            </a:r>
            <a:endParaRPr lang="zh-CN" altLang="en-US" sz="2000" b="1" dirty="0">
              <a:latin typeface="宋体" panose="02010600030101010101" pitchFamily="2" charset="-122"/>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文本框 22"/>
          <p:cNvSpPr txBox="1">
            <a:spLocks noChangeArrowheads="1"/>
          </p:cNvSpPr>
          <p:nvPr/>
        </p:nvSpPr>
        <p:spPr bwMode="auto">
          <a:xfrm>
            <a:off x="868362" y="25400"/>
            <a:ext cx="1098118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latin typeface="Times New Roman" panose="02020603050405020304" pitchFamily="18" charset="0"/>
                <a:cs typeface="Times New Roman" panose="02020603050405020304" pitchFamily="18" charset="0"/>
              </a:rPr>
              <a:t>攻击模型</a:t>
            </a:r>
            <a:endParaRPr lang="zh-CN" altLang="en-US" b="1" dirty="0">
              <a:solidFill>
                <a:srgbClr val="4B649F"/>
              </a:solidFill>
            </a:endParaRP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Rectangle 12"/>
          <p:cNvSpPr>
            <a:spLocks noChangeArrowheads="1"/>
          </p:cNvSpPr>
          <p:nvPr/>
        </p:nvSpPr>
        <p:spPr bwMode="auto">
          <a:xfrm>
            <a:off x="730250" y="1657760"/>
            <a:ext cx="599179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23" name="组合 5"/>
          <p:cNvGrpSpPr/>
          <p:nvPr/>
        </p:nvGrpSpPr>
        <p:grpSpPr bwMode="auto">
          <a:xfrm>
            <a:off x="209550" y="125413"/>
            <a:ext cx="638175" cy="638175"/>
            <a:chOff x="3209823" y="2234042"/>
            <a:chExt cx="1607262" cy="1607262"/>
          </a:xfrm>
        </p:grpSpPr>
        <p:sp>
          <p:nvSpPr>
            <p:cNvPr id="26" name="椭圆 2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7" name="椭圆 26"/>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noProof="1">
                <a:solidFill>
                  <a:srgbClr val="FFFFFF"/>
                </a:solidFill>
              </a:endParaRPr>
            </a:p>
          </p:txBody>
        </p:sp>
      </p:grpSp>
      <p:pic>
        <p:nvPicPr>
          <p:cNvPr id="2" name="图片 1"/>
          <p:cNvPicPr>
            <a:picLocks noChangeAspect="1"/>
          </p:cNvPicPr>
          <p:nvPr/>
        </p:nvPicPr>
        <p:blipFill>
          <a:blip r:embed="rId2"/>
          <a:stretch>
            <a:fillRect/>
          </a:stretch>
        </p:blipFill>
        <p:spPr>
          <a:xfrm>
            <a:off x="1273810" y="2349500"/>
            <a:ext cx="9902190" cy="2785110"/>
          </a:xfrm>
          <a:prstGeom prst="rect">
            <a:avLst/>
          </a:prstGeom>
        </p:spPr>
      </p:pic>
      <p:sp>
        <p:nvSpPr>
          <p:cNvPr id="3" name="文本框 2"/>
          <p:cNvSpPr txBox="1"/>
          <p:nvPr/>
        </p:nvSpPr>
        <p:spPr>
          <a:xfrm>
            <a:off x="730250" y="1137920"/>
            <a:ext cx="2632710" cy="583565"/>
          </a:xfrm>
          <a:prstGeom prst="rect">
            <a:avLst/>
          </a:prstGeom>
          <a:noFill/>
        </p:spPr>
        <p:txBody>
          <a:bodyPr wrap="none" rtlCol="0">
            <a:spAutoFit/>
          </a:bodyPr>
          <a:p>
            <a:r>
              <a:rPr lang="zh-CN" altLang="en-US" sz="3200" b="1">
                <a:latin typeface="宋体" panose="02010600030101010101" pitchFamily="2" charset="-122"/>
                <a:ea typeface="宋体" panose="02010600030101010101" pitchFamily="2" charset="-122"/>
              </a:rPr>
              <a:t>攻击的分类：</a:t>
            </a:r>
            <a:endParaRPr lang="zh-CN" altLang="en-US" sz="3200" b="1">
              <a:latin typeface="宋体" panose="02010600030101010101" pitchFamily="2" charset="-122"/>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1764872"/>
            <a:ext cx="12192000" cy="3328257"/>
          </a:xfrm>
          <a:prstGeom prst="rect">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1" name="任意多边形 10"/>
          <p:cNvSpPr/>
          <p:nvPr/>
        </p:nvSpPr>
        <p:spPr>
          <a:xfrm rot="5400000">
            <a:off x="2009775" y="-1552575"/>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01" name="文本框 11"/>
          <p:cNvSpPr txBox="1">
            <a:spLocks noChangeArrowheads="1"/>
          </p:cNvSpPr>
          <p:nvPr/>
        </p:nvSpPr>
        <p:spPr bwMode="auto">
          <a:xfrm>
            <a:off x="2144197" y="404090"/>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4800" dirty="0">
                <a:solidFill>
                  <a:schemeClr val="bg1"/>
                </a:solidFill>
                <a:latin typeface="黑体" panose="02010609060101010101" pitchFamily="49" charset="-122"/>
                <a:ea typeface="黑体" panose="02010609060101010101" pitchFamily="49" charset="-122"/>
              </a:rPr>
              <a:t>第三部分</a:t>
            </a:r>
            <a:endParaRPr lang="zh-CN" altLang="en-US" sz="4800" dirty="0">
              <a:solidFill>
                <a:schemeClr val="bg1"/>
              </a:solidFill>
              <a:latin typeface="黑体" panose="02010609060101010101" pitchFamily="49" charset="-122"/>
              <a:ea typeface="黑体" panose="02010609060101010101" pitchFamily="49" charset="-122"/>
            </a:endParaRPr>
          </a:p>
        </p:txBody>
      </p:sp>
      <p:pic>
        <p:nvPicPr>
          <p:cNvPr id="29702" name="图片 12"/>
          <p:cNvPicPr>
            <a:picLocks noChangeAspect="1" noChangeArrowheads="1"/>
          </p:cNvPicPr>
          <p:nvPr/>
        </p:nvPicPr>
        <p:blipFill>
          <a:blip r:embed="rId1"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文本框 44"/>
          <p:cNvSpPr txBox="1">
            <a:spLocks noChangeArrowheads="1"/>
          </p:cNvSpPr>
          <p:nvPr/>
        </p:nvSpPr>
        <p:spPr bwMode="auto">
          <a:xfrm>
            <a:off x="2738437" y="2703581"/>
            <a:ext cx="4105275" cy="90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4000" b="1" dirty="0">
                <a:solidFill>
                  <a:srgbClr val="404040"/>
                </a:solidFill>
                <a:latin typeface="Times New Roman" panose="02020603050405020304" pitchFamily="18" charset="0"/>
                <a:cs typeface="Times New Roman" panose="02020603050405020304" pitchFamily="18" charset="0"/>
              </a:rPr>
              <a:t>理论证明</a:t>
            </a:r>
            <a:endParaRPr lang="zh-CN" altLang="en-US" sz="4000" b="1" dirty="0">
              <a:solidFill>
                <a:srgbClr val="404040"/>
              </a:solidFill>
              <a:latin typeface="Times New Roman" panose="02020603050405020304" pitchFamily="18" charset="0"/>
              <a:cs typeface="Times New Roman" panose="02020603050405020304" pitchFamily="18" charset="0"/>
            </a:endParaRPr>
          </a:p>
        </p:txBody>
      </p:sp>
      <p:pic>
        <p:nvPicPr>
          <p:cNvPr id="42" name="图片 41"/>
          <p:cNvPicPr>
            <a:picLocks noChangeAspect="1"/>
          </p:cNvPicPr>
          <p:nvPr/>
        </p:nvPicPr>
        <p:blipFill>
          <a:blip r:embed="rId2" cstate="hqprint">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32142" y="253029"/>
            <a:ext cx="1330587" cy="1330587"/>
          </a:xfrm>
          <a:prstGeom prst="rect">
            <a:avLst/>
          </a:prstGeom>
        </p:spPr>
      </p:pic>
      <p:pic>
        <p:nvPicPr>
          <p:cNvPr id="44" name="图形 127"/>
          <p:cNvPicPr>
            <a:picLocks noChangeAspect="1"/>
          </p:cNvPicPr>
          <p:nvPr/>
        </p:nvPicPr>
        <p:blipFill>
          <a:blip r:embed="rId4" cstate="email"/>
          <a:stretch>
            <a:fillRect/>
          </a:stretch>
        </p:blipFill>
        <p:spPr>
          <a:xfrm>
            <a:off x="7460546" y="1711773"/>
            <a:ext cx="4604085" cy="3328257"/>
          </a:xfrm>
          <a:prstGeom prst="rect">
            <a:avLst/>
          </a:prstGeom>
        </p:spPr>
      </p:pic>
      <p:grpSp>
        <p:nvGrpSpPr>
          <p:cNvPr id="22" name="组合 51"/>
          <p:cNvGrpSpPr/>
          <p:nvPr/>
        </p:nvGrpSpPr>
        <p:grpSpPr bwMode="auto">
          <a:xfrm>
            <a:off x="1413578" y="2501900"/>
            <a:ext cx="1416050" cy="1854200"/>
            <a:chOff x="5353035" y="2101178"/>
            <a:chExt cx="1415772" cy="1853011"/>
          </a:xfrm>
        </p:grpSpPr>
        <p:grpSp>
          <p:nvGrpSpPr>
            <p:cNvPr id="23" name="组合 36"/>
            <p:cNvGrpSpPr/>
            <p:nvPr/>
          </p:nvGrpSpPr>
          <p:grpSpPr bwMode="auto">
            <a:xfrm>
              <a:off x="5421944" y="2101178"/>
              <a:ext cx="1277954" cy="1277954"/>
              <a:chOff x="5288161" y="2234042"/>
              <a:chExt cx="1607262" cy="1607262"/>
            </a:xfrm>
          </p:grpSpPr>
          <p:sp>
            <p:nvSpPr>
              <p:cNvPr id="25" name="椭圆 24"/>
              <p:cNvSpPr/>
              <p:nvPr/>
            </p:nvSpPr>
            <p:spPr>
              <a:xfrm>
                <a:off x="5287330" y="2234042"/>
                <a:ext cx="1608922"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6" name="椭圆 25"/>
              <p:cNvSpPr/>
              <p:nvPr/>
            </p:nvSpPr>
            <p:spPr>
              <a:xfrm>
                <a:off x="5397120" y="2335801"/>
                <a:ext cx="138934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7" name="KSO_Shape"/>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24" name="文本框 41"/>
            <p:cNvSpPr txBox="1">
              <a:spLocks noChangeArrowheads="1"/>
            </p:cNvSpPr>
            <p:nvPr/>
          </p:nvSpPr>
          <p:spPr bwMode="auto">
            <a:xfrm>
              <a:off x="5353035"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第三部分</a:t>
              </a:r>
              <a:endParaRPr lang="zh-CN" altLang="en-US" sz="2400" b="1">
                <a:solidFill>
                  <a:srgbClr val="4B649F"/>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文本框 2"/>
          <p:cNvSpPr txBox="1">
            <a:spLocks noChangeArrowheads="1"/>
          </p:cNvSpPr>
          <p:nvPr/>
        </p:nvSpPr>
        <p:spPr bwMode="auto">
          <a:xfrm>
            <a:off x="868363" y="25400"/>
            <a:ext cx="4541837"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rPr>
              <a:t>理论证明</a:t>
            </a:r>
            <a:endParaRPr lang="zh-CN" altLang="en-US" b="1" dirty="0">
              <a:solidFill>
                <a:srgbClr val="4B649F"/>
              </a:solidFill>
            </a:endParaRP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41990" name="组合 5"/>
          <p:cNvGrpSpPr/>
          <p:nvPr/>
        </p:nvGrpSpPr>
        <p:grpSpPr bwMode="auto">
          <a:xfrm>
            <a:off x="233363" y="125413"/>
            <a:ext cx="635000" cy="635000"/>
            <a:chOff x="5288161" y="2234042"/>
            <a:chExt cx="1607262" cy="1607262"/>
          </a:xfrm>
        </p:grpSpPr>
        <p:sp>
          <p:nvSpPr>
            <p:cNvPr id="7" name="椭圆 6"/>
            <p:cNvSpPr/>
            <p:nvPr/>
          </p:nvSpPr>
          <p:spPr>
            <a:xfrm>
              <a:off x="5288161"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p:cNvSpPr/>
            <p:nvPr/>
          </p:nvSpPr>
          <p:spPr>
            <a:xfrm>
              <a:off x="5396650" y="2334495"/>
              <a:ext cx="1390282" cy="1390282"/>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2016" name="KSO_Shape"/>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29" name="文本框 28"/>
          <p:cNvSpPr txBox="1"/>
          <p:nvPr/>
        </p:nvSpPr>
        <p:spPr>
          <a:xfrm>
            <a:off x="0" y="958991"/>
            <a:ext cx="12192000" cy="1260475"/>
          </a:xfrm>
          <a:prstGeom prst="rect">
            <a:avLst/>
          </a:prstGeom>
          <a:noFill/>
        </p:spPr>
        <p:txBody>
          <a:bodyPr wrap="square">
            <a:spAutoFit/>
          </a:bodyPr>
          <a:lstStyle/>
          <a:p>
            <a:r>
              <a:rPr lang="zh-CN" altLang="en-US" sz="2800" b="1" dirty="0">
                <a:solidFill>
                  <a:schemeClr val="tx1"/>
                </a:solidFill>
                <a:latin typeface="宋体" panose="02010600030101010101" pitchFamily="2" charset="-122"/>
                <a:ea typeface="宋体" panose="02010600030101010101" pitchFamily="2" charset="-122"/>
                <a:cs typeface="宋体" panose="02010600030101010101" pitchFamily="2" charset="-122"/>
              </a:rPr>
              <a:t>攻击方法的确定：采样竞争：</a:t>
            </a:r>
            <a:endParaRPr lang="en-US" altLang="zh-CN" sz="28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400" b="1" dirty="0" err="1">
                <a:latin typeface="宋体" panose="02010600030101010101" pitchFamily="2" charset="-122"/>
                <a:ea typeface="宋体" panose="02010600030101010101" pitchFamily="2" charset="-122"/>
                <a:cs typeface="宋体" panose="02010600030101010101" pitchFamily="2" charset="-122"/>
              </a:rPr>
              <a:t>·PyCRA</a:t>
            </a:r>
            <a:r>
              <a:rPr lang="zh-CN" altLang="en-US" sz="2400" b="1" dirty="0">
                <a:latin typeface="宋体" panose="02010600030101010101" pitchFamily="2" charset="-122"/>
                <a:ea typeface="宋体" panose="02010600030101010101" pitchFamily="2" charset="-122"/>
                <a:cs typeface="宋体" panose="02010600030101010101" pitchFamily="2" charset="-122"/>
              </a:rPr>
              <a:t>中发射器和接收器之间共享的唯一私人信息是时间发射器信号电平的变化。</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攻击者的硬件具有非零的物理延迟。</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nvPicPr>
        <p:blipFill rotWithShape="1">
          <a:blip r:embed="rId2"/>
          <a:srcRect t="7350" b="3785"/>
          <a:stretch>
            <a:fillRect/>
          </a:stretch>
        </p:blipFill>
        <p:spPr>
          <a:xfrm>
            <a:off x="357981" y="3323386"/>
            <a:ext cx="11476037" cy="3369514"/>
          </a:xfrm>
          <a:prstGeom prst="rect">
            <a:avLst/>
          </a:prstGeom>
        </p:spPr>
      </p:pic>
      <p:sp>
        <p:nvSpPr>
          <p:cNvPr id="33" name="文本框 32"/>
          <p:cNvSpPr txBox="1"/>
          <p:nvPr/>
        </p:nvSpPr>
        <p:spPr>
          <a:xfrm>
            <a:off x="0" y="2203488"/>
            <a:ext cx="12192000" cy="953135"/>
          </a:xfrm>
          <a:prstGeom prst="rect">
            <a:avLst/>
          </a:prstGeom>
          <a:noFill/>
        </p:spPr>
        <p:txBody>
          <a:bodyPr wrap="square">
            <a:spAutoFit/>
          </a:bodyPr>
          <a:lstStyle/>
          <a:p>
            <a:r>
              <a:rPr lang="zh-CN" altLang="en-US" sz="2800" b="1" dirty="0">
                <a:solidFill>
                  <a:schemeClr val="tx1"/>
                </a:solidFill>
                <a:latin typeface="宋体" panose="02010600030101010101" pitchFamily="2" charset="-122"/>
                <a:ea typeface="宋体" panose="02010600030101010101" pitchFamily="2" charset="-122"/>
              </a:rPr>
              <a:t>不同探测器条件下的讨论：</a:t>
            </a:r>
            <a:endParaRPr lang="zh-CN" altLang="en-US" sz="2800" b="1" dirty="0">
              <a:solidFill>
                <a:schemeClr val="tx1"/>
              </a:solidFill>
              <a:latin typeface="宋体" panose="02010600030101010101" pitchFamily="2" charset="-122"/>
              <a:ea typeface="宋体" panose="02010600030101010101" pitchFamily="2" charset="-122"/>
            </a:endParaRPr>
          </a:p>
          <a:p>
            <a:r>
              <a:rPr lang="zh-CN" altLang="en-US" sz="2800" b="1" dirty="0">
                <a:latin typeface="宋体" panose="02010600030101010101" pitchFamily="2" charset="-122"/>
                <a:ea typeface="宋体" panose="02010600030101010101" pitchFamily="2" charset="-122"/>
              </a:rPr>
              <a:t>针对</a:t>
            </a:r>
            <a:r>
              <a:rPr lang="zh-CN" altLang="en-US" sz="2800" b="1" dirty="0">
                <a:solidFill>
                  <a:srgbClr val="FF0000"/>
                </a:solidFill>
                <a:latin typeface="宋体" panose="02010600030101010101" pitchFamily="2" charset="-122"/>
                <a:ea typeface="宋体" panose="02010600030101010101" pitchFamily="2" charset="-122"/>
              </a:rPr>
              <a:t>简单探测</a:t>
            </a:r>
            <a:r>
              <a:rPr lang="zh-CN" altLang="en-US" sz="2800" b="1" dirty="0">
                <a:latin typeface="宋体" panose="02010600030101010101" pitchFamily="2" charset="-122"/>
                <a:ea typeface="宋体" panose="02010600030101010101" pitchFamily="2" charset="-122"/>
              </a:rPr>
              <a:t>和</a:t>
            </a:r>
            <a:r>
              <a:rPr lang="zh-CN" altLang="en-US" sz="2800" b="1" dirty="0">
                <a:solidFill>
                  <a:srgbClr val="FF0000"/>
                </a:solidFill>
                <a:latin typeface="宋体" panose="02010600030101010101" pitchFamily="2" charset="-122"/>
                <a:ea typeface="宋体" panose="02010600030101010101" pitchFamily="2" charset="-122"/>
              </a:rPr>
              <a:t>混淆阶段</a:t>
            </a:r>
            <a:r>
              <a:rPr lang="zh-CN" altLang="en-US" sz="2800" b="1" dirty="0">
                <a:latin typeface="宋体" panose="02010600030101010101" pitchFamily="2" charset="-122"/>
                <a:ea typeface="宋体" panose="02010600030101010101" pitchFamily="2" charset="-122"/>
              </a:rPr>
              <a:t>的攻击场景。</a:t>
            </a:r>
            <a:endParaRPr lang="en-US" altLang="zh-CN" sz="2800" b="1" dirty="0">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文本框 2"/>
          <p:cNvSpPr txBox="1">
            <a:spLocks noChangeArrowheads="1"/>
          </p:cNvSpPr>
          <p:nvPr/>
        </p:nvSpPr>
        <p:spPr bwMode="auto">
          <a:xfrm>
            <a:off x="868363" y="25400"/>
            <a:ext cx="4541837"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rPr>
              <a:t>理论证明</a:t>
            </a:r>
            <a:endParaRPr lang="zh-CN" altLang="en-US" b="1" dirty="0">
              <a:solidFill>
                <a:srgbClr val="4B649F"/>
              </a:solidFill>
            </a:endParaRP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41990" name="组合 5"/>
          <p:cNvGrpSpPr/>
          <p:nvPr/>
        </p:nvGrpSpPr>
        <p:grpSpPr bwMode="auto">
          <a:xfrm>
            <a:off x="233363" y="125413"/>
            <a:ext cx="635000" cy="635000"/>
            <a:chOff x="5288161" y="2234042"/>
            <a:chExt cx="1607262" cy="1607262"/>
          </a:xfrm>
        </p:grpSpPr>
        <p:sp>
          <p:nvSpPr>
            <p:cNvPr id="7" name="椭圆 6"/>
            <p:cNvSpPr/>
            <p:nvPr/>
          </p:nvSpPr>
          <p:spPr>
            <a:xfrm>
              <a:off x="5288161"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p:cNvSpPr/>
            <p:nvPr/>
          </p:nvSpPr>
          <p:spPr>
            <a:xfrm>
              <a:off x="5396650" y="2334495"/>
              <a:ext cx="1390282" cy="1390282"/>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2016" name="KSO_Shape"/>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mc:AlternateContent xmlns:mc="http://schemas.openxmlformats.org/markup-compatibility/2006">
        <mc:Choice xmlns:a14="http://schemas.microsoft.com/office/drawing/2010/main" Requires="a14">
          <p:sp>
            <p:nvSpPr>
              <p:cNvPr id="29" name="文本框 28"/>
              <p:cNvSpPr txBox="1"/>
              <p:nvPr/>
            </p:nvSpPr>
            <p:spPr>
              <a:xfrm>
                <a:off x="0" y="958991"/>
                <a:ext cx="12192000" cy="1646555"/>
              </a:xfrm>
              <a:prstGeom prst="rect">
                <a:avLst/>
              </a:prstGeom>
              <a:noFill/>
            </p:spPr>
            <p:txBody>
              <a:bodyPr wrap="square">
                <a:spAutoFit/>
              </a:bodyPr>
              <a:lstStyle/>
              <a:p>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针对</a:t>
                </a:r>
                <a14:m>
                  <m:oMath xmlns:m="http://schemas.openxmlformats.org/officeDocument/2006/math">
                    <m:sSup>
                      <m:sSupPr>
                        <m:ctrlPr>
                          <a:rPr lang="zh-CN" altLang="zh-CN" sz="2800" b="1" i="1" smtClean="0">
                            <a:solidFill>
                              <a:srgbClr val="FF0000"/>
                            </a:solidFill>
                            <a:effectLst/>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800" b="1" i="1">
                            <a:solidFill>
                              <a:srgbClr val="FF0000"/>
                            </a:solidFill>
                            <a:effectLst/>
                            <a:latin typeface="Cambria Math" panose="02040503050406030204" pitchFamily="18" charset="0"/>
                            <a:ea typeface="MS Mincho" charset="0"/>
                            <a:cs typeface="Cambria Math" panose="02040503050406030204" pitchFamily="18" charset="0"/>
                          </a:rPr>
                          <m:t>𝝌</m:t>
                        </m:r>
                      </m:e>
                      <m:sup>
                        <m:r>
                          <a:rPr lang="en-US" altLang="zh-CN" sz="2800" b="1" i="1">
                            <a:solidFill>
                              <a:srgbClr val="FF0000"/>
                            </a:solidFill>
                            <a:effectLst/>
                            <a:latin typeface="Cambria Math" panose="02040503050406030204" pitchFamily="18" charset="0"/>
                            <a:ea typeface="宋体" panose="02010600030101010101" pitchFamily="2" charset="-122"/>
                            <a:cs typeface="Cambria Math" panose="02040503050406030204" pitchFamily="18" charset="0"/>
                          </a:rPr>
                          <m:t>𝟐</m:t>
                        </m:r>
                      </m:sup>
                    </m:sSup>
                  </m:oMath>
                </a14:m>
                <a:r>
                  <a:rPr lang="zh-CN" altLang="en-US" sz="2800" b="1">
                    <a:solidFill>
                      <a:srgbClr val="FF0000"/>
                    </a:solidFill>
                    <a:effectLst/>
                    <a:latin typeface="Cambria Math" panose="02040503050406030204" pitchFamily="18" charset="0"/>
                    <a:ea typeface="宋体" panose="02010600030101010101" pitchFamily="2" charset="-122"/>
                    <a:cs typeface="Cambria Math" panose="02040503050406030204" pitchFamily="18" charset="0"/>
                  </a:rPr>
                  <a:t>检测器的攻击</a:t>
                </a:r>
                <a:r>
                  <a:rPr lang="zh-CN" altLang="en-US" sz="2800" b="1" dirty="0">
                    <a:latin typeface="宋体" panose="02010600030101010101" pitchFamily="2" charset="-122"/>
                    <a:ea typeface="宋体" panose="02010600030101010101" pitchFamily="2" charset="-122"/>
                    <a:cs typeface="宋体" panose="02010600030101010101" pitchFamily="2" charset="-122"/>
                  </a:rPr>
                  <a:t>：</a:t>
                </a:r>
                <a:endParaRPr lang="en-US" altLang="zh-CN" sz="28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在具有采样率有限的数字系统中也可能是无用的，特别是对于攻击者的转换时间可以减少到受害者的采样间隔以下。当我们假设受害者的信号在</a:t>
                </a:r>
                <a:r>
                  <a:rPr lang="en-US" altLang="zh-CN" sz="2400" b="1" dirty="0">
                    <a:latin typeface="宋体" panose="02010600030101010101" pitchFamily="2" charset="-122"/>
                    <a:ea typeface="宋体" panose="02010600030101010101" pitchFamily="2" charset="-122"/>
                    <a:cs typeface="宋体" panose="02010600030101010101" pitchFamily="2" charset="-122"/>
                  </a:rPr>
                  <a:t>n0</a:t>
                </a:r>
                <a:r>
                  <a:rPr lang="zh-CN" altLang="en-US" sz="2400" b="1" dirty="0">
                    <a:latin typeface="宋体" panose="02010600030101010101" pitchFamily="2" charset="-122"/>
                    <a:ea typeface="宋体" panose="02010600030101010101" pitchFamily="2" charset="-122"/>
                    <a:cs typeface="宋体" panose="02010600030101010101" pitchFamily="2" charset="-122"/>
                  </a:rPr>
                  <a:t>时完全关闭时，在更快的攻击者那里</a:t>
                </a:r>
                <a:r>
                  <a:rPr lang="en-US" altLang="zh-CN" sz="2400" b="1" dirty="0">
                    <a:latin typeface="宋体" panose="02010600030101010101" pitchFamily="2" charset="-122"/>
                    <a:ea typeface="宋体" panose="02010600030101010101" pitchFamily="2" charset="-122"/>
                    <a:cs typeface="宋体" panose="02010600030101010101" pitchFamily="2" charset="-122"/>
                  </a:rPr>
                  <a:t>g[n0]</a:t>
                </a:r>
                <a:r>
                  <a:rPr lang="zh-CN" altLang="en-US" sz="2400" b="1" dirty="0">
                    <a:latin typeface="宋体" panose="02010600030101010101" pitchFamily="2" charset="-122"/>
                    <a:ea typeface="宋体" panose="02010600030101010101" pitchFamily="2" charset="-122"/>
                    <a:cs typeface="宋体" panose="02010600030101010101" pitchFamily="2" charset="-122"/>
                  </a:rPr>
                  <a:t>早已接近于零。</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9" name="文本框 28"/>
              <p:cNvSpPr txBox="1">
                <a:spLocks noRot="1" noChangeAspect="1" noMove="1" noResize="1" noEditPoints="1" noAdjustHandles="1" noChangeArrowheads="1" noChangeShapeType="1" noTextEdit="1"/>
              </p:cNvSpPr>
              <p:nvPr/>
            </p:nvSpPr>
            <p:spPr>
              <a:xfrm>
                <a:off x="0" y="958991"/>
                <a:ext cx="12192000" cy="1646555"/>
              </a:xfrm>
              <a:prstGeom prst="rect">
                <a:avLst/>
              </a:prstGeom>
              <a:blipFill rotWithShape="1">
                <a:blip r:embed="rId2"/>
                <a:stretch>
                  <a:fillRect t="-9" b="9"/>
                </a:stretch>
              </a:blipFill>
            </p:spPr>
            <p:txBody>
              <a:bodyPr/>
              <a:lstStyle/>
              <a:p>
                <a:r>
                  <a:rPr lang="zh-CN" altLang="en-US">
                    <a:noFill/>
                  </a:rPr>
                  <a:t> </a:t>
                </a:r>
              </a:p>
            </p:txBody>
          </p:sp>
        </mc:Fallback>
      </mc:AlternateContent>
      <p:sp>
        <p:nvSpPr>
          <p:cNvPr id="15" name="文本框 14"/>
          <p:cNvSpPr txBox="1"/>
          <p:nvPr/>
        </p:nvSpPr>
        <p:spPr>
          <a:xfrm>
            <a:off x="0" y="5392033"/>
            <a:ext cx="12192000" cy="1260475"/>
          </a:xfrm>
          <a:prstGeom prst="rect">
            <a:avLst/>
          </a:prstGeom>
          <a:noFill/>
        </p:spPr>
        <p:txBody>
          <a:bodyPr wrap="square">
            <a:spAutoFit/>
          </a:bodyPr>
          <a:lstStyle/>
          <a:p>
            <a:r>
              <a:rPr lang="en-US" altLang="zh-CN" sz="2800" b="1" dirty="0" err="1">
                <a:solidFill>
                  <a:srgbClr val="FF0000"/>
                </a:solidFill>
                <a:latin typeface="宋体" panose="02010600030101010101" pitchFamily="2" charset="-122"/>
                <a:ea typeface="宋体" panose="02010600030101010101" pitchFamily="2" charset="-122"/>
                <a:cs typeface="宋体" panose="02010600030101010101" pitchFamily="2" charset="-122"/>
              </a:rPr>
              <a:t>PyCRA</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模型忽略的关键问题总结</a:t>
            </a:r>
            <a:r>
              <a:rPr lang="zh-CN" altLang="en-US" sz="2800" b="1" dirty="0">
                <a:latin typeface="宋体" panose="02010600030101010101" pitchFamily="2" charset="-122"/>
                <a:ea typeface="宋体" panose="02010600030101010101" pitchFamily="2" charset="-122"/>
                <a:cs typeface="宋体" panose="02010600030101010101" pitchFamily="2" charset="-122"/>
              </a:rPr>
              <a:t>：</a:t>
            </a:r>
            <a:endParaRPr lang="en-US" altLang="zh-CN" sz="28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是否每个主动传感器可以普遍确定物理延迟的下界，该下界是否在实际范围内，受害者是否能达到相应的时间精度。</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nvPicPr>
        <p:blipFill rotWithShape="1">
          <a:blip r:embed="rId3"/>
          <a:srcRect l="9528" t="6800" r="10548" b="4654"/>
          <a:stretch>
            <a:fillRect/>
          </a:stretch>
        </p:blipFill>
        <p:spPr>
          <a:xfrm>
            <a:off x="7137400" y="2464717"/>
            <a:ext cx="4165600" cy="3315239"/>
          </a:xfrm>
          <a:prstGeom prst="rect">
            <a:avLst/>
          </a:prstGeom>
        </p:spPr>
      </p:pic>
      <p:pic>
        <p:nvPicPr>
          <p:cNvPr id="2" name="图片 1"/>
          <p:cNvPicPr>
            <a:picLocks noChangeAspect="1"/>
          </p:cNvPicPr>
          <p:nvPr/>
        </p:nvPicPr>
        <p:blipFill>
          <a:blip r:embed="rId4"/>
          <a:stretch>
            <a:fillRect/>
          </a:stretch>
        </p:blipFill>
        <p:spPr>
          <a:xfrm>
            <a:off x="1731645" y="4600575"/>
            <a:ext cx="3190875" cy="854075"/>
          </a:xfrm>
          <a:prstGeom prst="rect">
            <a:avLst/>
          </a:prstGeom>
        </p:spPr>
      </p:pic>
      <p:pic>
        <p:nvPicPr>
          <p:cNvPr id="6" name="图片 5"/>
          <p:cNvPicPr>
            <a:picLocks noChangeAspect="1"/>
          </p:cNvPicPr>
          <p:nvPr/>
        </p:nvPicPr>
        <p:blipFill>
          <a:blip r:embed="rId5"/>
          <a:stretch>
            <a:fillRect/>
          </a:stretch>
        </p:blipFill>
        <p:spPr>
          <a:xfrm>
            <a:off x="1731645" y="2797810"/>
            <a:ext cx="3301365" cy="17418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1764872"/>
            <a:ext cx="12192000" cy="3328257"/>
          </a:xfrm>
          <a:prstGeom prst="rect">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1" name="任意多边形 10"/>
          <p:cNvSpPr/>
          <p:nvPr/>
        </p:nvSpPr>
        <p:spPr>
          <a:xfrm rot="5400000">
            <a:off x="2009775" y="-1552575"/>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01" name="文本框 11"/>
          <p:cNvSpPr txBox="1">
            <a:spLocks noChangeArrowheads="1"/>
          </p:cNvSpPr>
          <p:nvPr/>
        </p:nvSpPr>
        <p:spPr bwMode="auto">
          <a:xfrm>
            <a:off x="2144197" y="404090"/>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4800" dirty="0">
                <a:solidFill>
                  <a:schemeClr val="bg1"/>
                </a:solidFill>
                <a:latin typeface="黑体" panose="02010609060101010101" pitchFamily="49" charset="-122"/>
                <a:ea typeface="黑体" panose="02010609060101010101" pitchFamily="49" charset="-122"/>
              </a:rPr>
              <a:t>第四部分</a:t>
            </a:r>
            <a:endParaRPr lang="zh-CN" altLang="en-US" sz="4800" dirty="0">
              <a:solidFill>
                <a:schemeClr val="bg1"/>
              </a:solidFill>
              <a:latin typeface="黑体" panose="02010609060101010101" pitchFamily="49" charset="-122"/>
              <a:ea typeface="黑体" panose="02010609060101010101" pitchFamily="49" charset="-122"/>
            </a:endParaRPr>
          </a:p>
        </p:txBody>
      </p:sp>
      <p:pic>
        <p:nvPicPr>
          <p:cNvPr id="29702" name="图片 12"/>
          <p:cNvPicPr>
            <a:picLocks noChangeAspect="1" noChangeArrowheads="1"/>
          </p:cNvPicPr>
          <p:nvPr/>
        </p:nvPicPr>
        <p:blipFill>
          <a:blip r:embed="rId1"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文本框 44"/>
          <p:cNvSpPr txBox="1">
            <a:spLocks noChangeArrowheads="1"/>
          </p:cNvSpPr>
          <p:nvPr/>
        </p:nvSpPr>
        <p:spPr bwMode="auto">
          <a:xfrm>
            <a:off x="2738437" y="2703581"/>
            <a:ext cx="4105275" cy="90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4000" b="1" dirty="0">
                <a:solidFill>
                  <a:srgbClr val="404040"/>
                </a:solidFill>
                <a:latin typeface="Times New Roman" panose="02020603050405020304" pitchFamily="18" charset="0"/>
                <a:cs typeface="Times New Roman" panose="02020603050405020304" pitchFamily="18" charset="0"/>
              </a:rPr>
              <a:t>实验证明</a:t>
            </a:r>
            <a:endParaRPr lang="zh-CN" altLang="en-US" sz="4000" b="1" dirty="0">
              <a:solidFill>
                <a:srgbClr val="404040"/>
              </a:solidFill>
              <a:latin typeface="Times New Roman" panose="02020603050405020304" pitchFamily="18" charset="0"/>
              <a:cs typeface="Times New Roman" panose="02020603050405020304" pitchFamily="18" charset="0"/>
            </a:endParaRPr>
          </a:p>
        </p:txBody>
      </p:sp>
      <p:pic>
        <p:nvPicPr>
          <p:cNvPr id="42" name="图片 41"/>
          <p:cNvPicPr>
            <a:picLocks noChangeAspect="1"/>
          </p:cNvPicPr>
          <p:nvPr/>
        </p:nvPicPr>
        <p:blipFill>
          <a:blip r:embed="rId2" cstate="hqprint">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32142" y="253029"/>
            <a:ext cx="1330587" cy="1330587"/>
          </a:xfrm>
          <a:prstGeom prst="rect">
            <a:avLst/>
          </a:prstGeom>
        </p:spPr>
      </p:pic>
      <p:pic>
        <p:nvPicPr>
          <p:cNvPr id="44" name="图形 127"/>
          <p:cNvPicPr>
            <a:picLocks noChangeAspect="1"/>
          </p:cNvPicPr>
          <p:nvPr/>
        </p:nvPicPr>
        <p:blipFill>
          <a:blip r:embed="rId4" cstate="email"/>
          <a:stretch>
            <a:fillRect/>
          </a:stretch>
        </p:blipFill>
        <p:spPr>
          <a:xfrm>
            <a:off x="7460546" y="1711773"/>
            <a:ext cx="4604085" cy="3328257"/>
          </a:xfrm>
          <a:prstGeom prst="rect">
            <a:avLst/>
          </a:prstGeom>
        </p:spPr>
      </p:pic>
      <p:grpSp>
        <p:nvGrpSpPr>
          <p:cNvPr id="16" name="组合 52"/>
          <p:cNvGrpSpPr/>
          <p:nvPr/>
        </p:nvGrpSpPr>
        <p:grpSpPr bwMode="auto">
          <a:xfrm>
            <a:off x="1436172" y="2448801"/>
            <a:ext cx="1416050" cy="1854200"/>
            <a:chOff x="7431373" y="2101178"/>
            <a:chExt cx="1415772" cy="1853011"/>
          </a:xfrm>
        </p:grpSpPr>
        <p:grpSp>
          <p:nvGrpSpPr>
            <p:cNvPr id="17" name="组合 37"/>
            <p:cNvGrpSpPr/>
            <p:nvPr/>
          </p:nvGrpSpPr>
          <p:grpSpPr bwMode="auto">
            <a:xfrm>
              <a:off x="7500282" y="2101178"/>
              <a:ext cx="1277954" cy="1277954"/>
              <a:chOff x="7366499" y="2234042"/>
              <a:chExt cx="1607262" cy="1607262"/>
            </a:xfrm>
          </p:grpSpPr>
          <p:sp>
            <p:nvSpPr>
              <p:cNvPr id="19" name="椭圆 18"/>
              <p:cNvSpPr/>
              <p:nvPr/>
            </p:nvSpPr>
            <p:spPr>
              <a:xfrm>
                <a:off x="7365669" y="2234042"/>
                <a:ext cx="1608922"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0" name="椭圆 19"/>
              <p:cNvSpPr/>
              <p:nvPr/>
            </p:nvSpPr>
            <p:spPr>
              <a:xfrm>
                <a:off x="7475458" y="2343782"/>
                <a:ext cx="138934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KSO_Shape"/>
              <p:cNvSpPr>
                <a:spLocks noChangeArrowheads="1"/>
              </p:cNvSpPr>
              <p:nvPr/>
            </p:nvSpPr>
            <p:spPr bwMode="auto">
              <a:xfrm>
                <a:off x="7767760" y="2635303"/>
                <a:ext cx="804740" cy="804740"/>
              </a:xfrm>
              <a:custGeom>
                <a:avLst/>
                <a:gdLst>
                  <a:gd name="T0" fmla="*/ 2147483646 w 3927"/>
                  <a:gd name="T1" fmla="*/ 2147483646 h 3928"/>
                  <a:gd name="T2" fmla="*/ 2147483646 w 3927"/>
                  <a:gd name="T3" fmla="*/ 2147483646 h 3928"/>
                  <a:gd name="T4" fmla="*/ 2147483646 w 3927"/>
                  <a:gd name="T5" fmla="*/ 2147483646 h 3928"/>
                  <a:gd name="T6" fmla="*/ 2147483646 w 3927"/>
                  <a:gd name="T7" fmla="*/ 601932408 h 3928"/>
                  <a:gd name="T8" fmla="*/ 2147483646 w 3927"/>
                  <a:gd name="T9" fmla="*/ 541743265 h 3928"/>
                  <a:gd name="T10" fmla="*/ 2147483646 w 3927"/>
                  <a:gd name="T11" fmla="*/ 2147483646 h 3928"/>
                  <a:gd name="T12" fmla="*/ 2147483646 w 3927"/>
                  <a:gd name="T13" fmla="*/ 2147483646 h 3928"/>
                  <a:gd name="T14" fmla="*/ 2147483646 w 3927"/>
                  <a:gd name="T15" fmla="*/ 2147483646 h 3928"/>
                  <a:gd name="T16" fmla="*/ 2147483646 w 3927"/>
                  <a:gd name="T17" fmla="*/ 2147483646 h 3928"/>
                  <a:gd name="T18" fmla="*/ 2147483646 w 3927"/>
                  <a:gd name="T19" fmla="*/ 2147483646 h 3928"/>
                  <a:gd name="T20" fmla="*/ 2147483646 w 3927"/>
                  <a:gd name="T21" fmla="*/ 2147483646 h 3928"/>
                  <a:gd name="T22" fmla="*/ 2147483646 w 3927"/>
                  <a:gd name="T23" fmla="*/ 2147483646 h 3928"/>
                  <a:gd name="T24" fmla="*/ 2147483646 w 3927"/>
                  <a:gd name="T25" fmla="*/ 2147483646 h 3928"/>
                  <a:gd name="T26" fmla="*/ 2147483646 w 3927"/>
                  <a:gd name="T27" fmla="*/ 2147483646 h 3928"/>
                  <a:gd name="T28" fmla="*/ 2147483646 w 3927"/>
                  <a:gd name="T29" fmla="*/ 2147483646 h 3928"/>
                  <a:gd name="T30" fmla="*/ 2147483646 w 3927"/>
                  <a:gd name="T31" fmla="*/ 2147483646 h 3928"/>
                  <a:gd name="T32" fmla="*/ 2147483646 w 3927"/>
                  <a:gd name="T33" fmla="*/ 2147483646 h 3928"/>
                  <a:gd name="T34" fmla="*/ 2147483646 w 3927"/>
                  <a:gd name="T35" fmla="*/ 2147483646 h 3928"/>
                  <a:gd name="T36" fmla="*/ 2147483646 w 3927"/>
                  <a:gd name="T37" fmla="*/ 2147483646 h 3928"/>
                  <a:gd name="T38" fmla="*/ 2147483646 w 3927"/>
                  <a:gd name="T39" fmla="*/ 2147483646 h 3928"/>
                  <a:gd name="T40" fmla="*/ 2147483646 w 3927"/>
                  <a:gd name="T41" fmla="*/ 2147483646 h 3928"/>
                  <a:gd name="T42" fmla="*/ 2147483646 w 3927"/>
                  <a:gd name="T43" fmla="*/ 2147483646 h 3928"/>
                  <a:gd name="T44" fmla="*/ 2147483646 w 3927"/>
                  <a:gd name="T45" fmla="*/ 2147483646 h 3928"/>
                  <a:gd name="T46" fmla="*/ 2147483646 w 3927"/>
                  <a:gd name="T47" fmla="*/ 2147483646 h 3928"/>
                  <a:gd name="T48" fmla="*/ 2147483646 w 3927"/>
                  <a:gd name="T49" fmla="*/ 2147483646 h 3928"/>
                  <a:gd name="T50" fmla="*/ 2147483646 w 3927"/>
                  <a:gd name="T51" fmla="*/ 2147483646 h 3928"/>
                  <a:gd name="T52" fmla="*/ 2147483646 w 3927"/>
                  <a:gd name="T53" fmla="*/ 2147483646 h 3928"/>
                  <a:gd name="T54" fmla="*/ 0 w 3927"/>
                  <a:gd name="T55" fmla="*/ 2147483646 h 3928"/>
                  <a:gd name="T56" fmla="*/ 0 w 3927"/>
                  <a:gd name="T57" fmla="*/ 2147483646 h 3928"/>
                  <a:gd name="T58" fmla="*/ 2147483646 w 3927"/>
                  <a:gd name="T59" fmla="*/ 885710611 h 3928"/>
                  <a:gd name="T60" fmla="*/ 2147483646 w 3927"/>
                  <a:gd name="T61" fmla="*/ 885710611 h 3928"/>
                  <a:gd name="T62" fmla="*/ 2147483646 w 3927"/>
                  <a:gd name="T63" fmla="*/ 2147483646 h 3928"/>
                  <a:gd name="T64" fmla="*/ 2147483646 w 3927"/>
                  <a:gd name="T65" fmla="*/ 2147483646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18" name="文本框 42"/>
            <p:cNvSpPr txBox="1">
              <a:spLocks noChangeArrowheads="1"/>
            </p:cNvSpPr>
            <p:nvPr/>
          </p:nvSpPr>
          <p:spPr bwMode="auto">
            <a:xfrm>
              <a:off x="7431373"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第四部分</a:t>
              </a:r>
              <a:endParaRPr lang="zh-CN" altLang="en-US" sz="2400" b="1">
                <a:solidFill>
                  <a:srgbClr val="4B649F"/>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4" name="文本框 2"/>
          <p:cNvSpPr txBox="1">
            <a:spLocks noChangeArrowheads="1"/>
          </p:cNvSpPr>
          <p:nvPr/>
        </p:nvSpPr>
        <p:spPr bwMode="auto">
          <a:xfrm>
            <a:off x="868363" y="25400"/>
            <a:ext cx="4541837"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rPr>
              <a:t>实验证明</a:t>
            </a:r>
            <a:endParaRPr lang="zh-CN" altLang="en-US" b="1" dirty="0">
              <a:solidFill>
                <a:srgbClr val="4B649F"/>
              </a:solidFill>
            </a:endParaRPr>
          </a:p>
        </p:txBody>
      </p:sp>
      <p:grpSp>
        <p:nvGrpSpPr>
          <p:cNvPr id="25" name="组合 11"/>
          <p:cNvGrpSpPr/>
          <p:nvPr/>
        </p:nvGrpSpPr>
        <p:grpSpPr bwMode="auto">
          <a:xfrm>
            <a:off x="240894" y="98056"/>
            <a:ext cx="656725" cy="657127"/>
            <a:chOff x="7366499" y="2234042"/>
            <a:chExt cx="1607262" cy="1607262"/>
          </a:xfrm>
        </p:grpSpPr>
        <p:sp>
          <p:nvSpPr>
            <p:cNvPr id="26" name="椭圆 25"/>
            <p:cNvSpPr/>
            <p:nvPr/>
          </p:nvSpPr>
          <p:spPr>
            <a:xfrm>
              <a:off x="7366499"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7" name="椭圆 26"/>
            <p:cNvSpPr/>
            <p:nvPr/>
          </p:nvSpPr>
          <p:spPr>
            <a:xfrm>
              <a:off x="7475549" y="2344007"/>
              <a:ext cx="1389162" cy="138733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KSO_Shape"/>
            <p:cNvSpPr>
              <a:spLocks noChangeArrowheads="1"/>
            </p:cNvSpPr>
            <p:nvPr/>
          </p:nvSpPr>
          <p:spPr bwMode="auto">
            <a:xfrm>
              <a:off x="7767760" y="2635303"/>
              <a:ext cx="804740" cy="804740"/>
            </a:xfrm>
            <a:custGeom>
              <a:avLst/>
              <a:gdLst>
                <a:gd name="T0" fmla="*/ 2147483646 w 3927"/>
                <a:gd name="T1" fmla="*/ 2147483646 h 3928"/>
                <a:gd name="T2" fmla="*/ 2147483646 w 3927"/>
                <a:gd name="T3" fmla="*/ 2147483646 h 3928"/>
                <a:gd name="T4" fmla="*/ 2147483646 w 3927"/>
                <a:gd name="T5" fmla="*/ 2147483646 h 3928"/>
                <a:gd name="T6" fmla="*/ 2147483646 w 3927"/>
                <a:gd name="T7" fmla="*/ 601932408 h 3928"/>
                <a:gd name="T8" fmla="*/ 2147483646 w 3927"/>
                <a:gd name="T9" fmla="*/ 541743265 h 3928"/>
                <a:gd name="T10" fmla="*/ 2147483646 w 3927"/>
                <a:gd name="T11" fmla="*/ 2147483646 h 3928"/>
                <a:gd name="T12" fmla="*/ 2147483646 w 3927"/>
                <a:gd name="T13" fmla="*/ 2147483646 h 3928"/>
                <a:gd name="T14" fmla="*/ 2147483646 w 3927"/>
                <a:gd name="T15" fmla="*/ 2147483646 h 3928"/>
                <a:gd name="T16" fmla="*/ 2147483646 w 3927"/>
                <a:gd name="T17" fmla="*/ 2147483646 h 3928"/>
                <a:gd name="T18" fmla="*/ 2147483646 w 3927"/>
                <a:gd name="T19" fmla="*/ 2147483646 h 3928"/>
                <a:gd name="T20" fmla="*/ 2147483646 w 3927"/>
                <a:gd name="T21" fmla="*/ 2147483646 h 3928"/>
                <a:gd name="T22" fmla="*/ 2147483646 w 3927"/>
                <a:gd name="T23" fmla="*/ 2147483646 h 3928"/>
                <a:gd name="T24" fmla="*/ 2147483646 w 3927"/>
                <a:gd name="T25" fmla="*/ 2147483646 h 3928"/>
                <a:gd name="T26" fmla="*/ 2147483646 w 3927"/>
                <a:gd name="T27" fmla="*/ 2147483646 h 3928"/>
                <a:gd name="T28" fmla="*/ 2147483646 w 3927"/>
                <a:gd name="T29" fmla="*/ 2147483646 h 3928"/>
                <a:gd name="T30" fmla="*/ 2147483646 w 3927"/>
                <a:gd name="T31" fmla="*/ 2147483646 h 3928"/>
                <a:gd name="T32" fmla="*/ 2147483646 w 3927"/>
                <a:gd name="T33" fmla="*/ 2147483646 h 3928"/>
                <a:gd name="T34" fmla="*/ 2147483646 w 3927"/>
                <a:gd name="T35" fmla="*/ 2147483646 h 3928"/>
                <a:gd name="T36" fmla="*/ 2147483646 w 3927"/>
                <a:gd name="T37" fmla="*/ 2147483646 h 3928"/>
                <a:gd name="T38" fmla="*/ 2147483646 w 3927"/>
                <a:gd name="T39" fmla="*/ 2147483646 h 3928"/>
                <a:gd name="T40" fmla="*/ 2147483646 w 3927"/>
                <a:gd name="T41" fmla="*/ 2147483646 h 3928"/>
                <a:gd name="T42" fmla="*/ 2147483646 w 3927"/>
                <a:gd name="T43" fmla="*/ 2147483646 h 3928"/>
                <a:gd name="T44" fmla="*/ 2147483646 w 3927"/>
                <a:gd name="T45" fmla="*/ 2147483646 h 3928"/>
                <a:gd name="T46" fmla="*/ 2147483646 w 3927"/>
                <a:gd name="T47" fmla="*/ 2147483646 h 3928"/>
                <a:gd name="T48" fmla="*/ 2147483646 w 3927"/>
                <a:gd name="T49" fmla="*/ 2147483646 h 3928"/>
                <a:gd name="T50" fmla="*/ 2147483646 w 3927"/>
                <a:gd name="T51" fmla="*/ 2147483646 h 3928"/>
                <a:gd name="T52" fmla="*/ 2147483646 w 3927"/>
                <a:gd name="T53" fmla="*/ 2147483646 h 3928"/>
                <a:gd name="T54" fmla="*/ 0 w 3927"/>
                <a:gd name="T55" fmla="*/ 2147483646 h 3928"/>
                <a:gd name="T56" fmla="*/ 0 w 3927"/>
                <a:gd name="T57" fmla="*/ 2147483646 h 3928"/>
                <a:gd name="T58" fmla="*/ 2147483646 w 3927"/>
                <a:gd name="T59" fmla="*/ 885710611 h 3928"/>
                <a:gd name="T60" fmla="*/ 2147483646 w 3927"/>
                <a:gd name="T61" fmla="*/ 885710611 h 3928"/>
                <a:gd name="T62" fmla="*/ 2147483646 w 3927"/>
                <a:gd name="T63" fmla="*/ 2147483646 h 3928"/>
                <a:gd name="T64" fmla="*/ 2147483646 w 3927"/>
                <a:gd name="T65" fmla="*/ 2147483646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5" name="文本框 34"/>
          <p:cNvSpPr txBox="1"/>
          <p:nvPr/>
        </p:nvSpPr>
        <p:spPr>
          <a:xfrm>
            <a:off x="0" y="958991"/>
            <a:ext cx="12077700" cy="1814830"/>
          </a:xfrm>
          <a:prstGeom prst="rect">
            <a:avLst/>
          </a:prstGeom>
          <a:noFill/>
        </p:spPr>
        <p:txBody>
          <a:bodyPr wrap="square">
            <a:spAutoFit/>
          </a:bodyPr>
          <a:lstStyle/>
          <a:p>
            <a:r>
              <a:rPr lang="zh-CN" altLang="en-US" sz="2800" b="1" dirty="0">
                <a:latin typeface="宋体" panose="02010600030101010101" pitchFamily="2" charset="-122"/>
                <a:ea typeface="宋体" panose="02010600030101010101" pitchFamily="2" charset="-122"/>
                <a:cs typeface="宋体" panose="02010600030101010101" pitchFamily="2" charset="-122"/>
              </a:rPr>
              <a:t>如果攻击者的反应延迟减少到一个远低于大多数高性能微控制器的采样间隔的平均水平就可以了，本文实验表明低成本的设备可以达到，也就是表明</a:t>
            </a:r>
            <a:r>
              <a:rPr lang="en-US" altLang="zh-CN" sz="2800" b="1" dirty="0" err="1">
                <a:latin typeface="宋体" panose="02010600030101010101" pitchFamily="2" charset="-122"/>
                <a:ea typeface="宋体" panose="02010600030101010101" pitchFamily="2" charset="-122"/>
                <a:cs typeface="宋体" panose="02010600030101010101" pitchFamily="2" charset="-122"/>
              </a:rPr>
              <a:t>PyCRA</a:t>
            </a:r>
            <a:r>
              <a:rPr lang="zh-CN" altLang="en-US" sz="2800" b="1" dirty="0">
                <a:latin typeface="宋体" panose="02010600030101010101" pitchFamily="2" charset="-122"/>
                <a:ea typeface="宋体" panose="02010600030101010101" pitchFamily="2" charset="-122"/>
                <a:cs typeface="宋体" panose="02010600030101010101" pitchFamily="2" charset="-122"/>
              </a:rPr>
              <a:t>甚至容易受到低成本攻击的攻击。</a:t>
            </a:r>
            <a:endParaRPr lang="en-US" altLang="zh-CN" sz="2800" b="1" dirty="0">
              <a:latin typeface="宋体" panose="02010600030101010101" pitchFamily="2" charset="-122"/>
              <a:ea typeface="宋体" panose="02010600030101010101" pitchFamily="2" charset="-122"/>
              <a:cs typeface="宋体" panose="02010600030101010101" pitchFamily="2" charset="-122"/>
            </a:endParaRPr>
          </a:p>
          <a:p>
            <a:r>
              <a:rPr lang="zh-CN" altLang="en-US" sz="2800" b="1" dirty="0">
                <a:latin typeface="宋体" panose="02010600030101010101" pitchFamily="2" charset="-122"/>
                <a:ea typeface="宋体" panose="02010600030101010101" pitchFamily="2" charset="-122"/>
                <a:cs typeface="宋体" panose="02010600030101010101" pitchFamily="2" charset="-122"/>
              </a:rPr>
              <a:t>作者设计了如下攻击实验环境。</a:t>
            </a:r>
            <a:endParaRPr lang="zh-CN" altLang="en-US" sz="2800" b="1" dirty="0">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rotWithShape="1">
          <a:blip r:embed="rId2"/>
          <a:srcRect l="2258" t="8719" r="3187"/>
          <a:stretch>
            <a:fillRect/>
          </a:stretch>
        </p:blipFill>
        <p:spPr>
          <a:xfrm>
            <a:off x="1276350" y="2933906"/>
            <a:ext cx="9639300" cy="36420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4" name="文本框 2"/>
          <p:cNvSpPr txBox="1">
            <a:spLocks noChangeArrowheads="1"/>
          </p:cNvSpPr>
          <p:nvPr/>
        </p:nvSpPr>
        <p:spPr bwMode="auto">
          <a:xfrm>
            <a:off x="868363" y="25400"/>
            <a:ext cx="4541837"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rPr>
              <a:t>实验证明</a:t>
            </a:r>
            <a:endParaRPr lang="zh-CN" altLang="en-US" b="1" dirty="0">
              <a:solidFill>
                <a:srgbClr val="4B649F"/>
              </a:solidFill>
            </a:endParaRPr>
          </a:p>
        </p:txBody>
      </p:sp>
      <p:grpSp>
        <p:nvGrpSpPr>
          <p:cNvPr id="25" name="组合 11"/>
          <p:cNvGrpSpPr/>
          <p:nvPr/>
        </p:nvGrpSpPr>
        <p:grpSpPr bwMode="auto">
          <a:xfrm>
            <a:off x="240894" y="98056"/>
            <a:ext cx="656725" cy="657127"/>
            <a:chOff x="7366499" y="2234042"/>
            <a:chExt cx="1607262" cy="1607262"/>
          </a:xfrm>
        </p:grpSpPr>
        <p:sp>
          <p:nvSpPr>
            <p:cNvPr id="26" name="椭圆 25"/>
            <p:cNvSpPr/>
            <p:nvPr/>
          </p:nvSpPr>
          <p:spPr>
            <a:xfrm>
              <a:off x="7366499"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7" name="椭圆 26"/>
            <p:cNvSpPr/>
            <p:nvPr/>
          </p:nvSpPr>
          <p:spPr>
            <a:xfrm>
              <a:off x="7475549" y="2344007"/>
              <a:ext cx="1389162" cy="138733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KSO_Shape"/>
            <p:cNvSpPr>
              <a:spLocks noChangeArrowheads="1"/>
            </p:cNvSpPr>
            <p:nvPr/>
          </p:nvSpPr>
          <p:spPr bwMode="auto">
            <a:xfrm>
              <a:off x="7767760" y="2635303"/>
              <a:ext cx="804740" cy="804740"/>
            </a:xfrm>
            <a:custGeom>
              <a:avLst/>
              <a:gdLst>
                <a:gd name="T0" fmla="*/ 2147483646 w 3927"/>
                <a:gd name="T1" fmla="*/ 2147483646 h 3928"/>
                <a:gd name="T2" fmla="*/ 2147483646 w 3927"/>
                <a:gd name="T3" fmla="*/ 2147483646 h 3928"/>
                <a:gd name="T4" fmla="*/ 2147483646 w 3927"/>
                <a:gd name="T5" fmla="*/ 2147483646 h 3928"/>
                <a:gd name="T6" fmla="*/ 2147483646 w 3927"/>
                <a:gd name="T7" fmla="*/ 601932408 h 3928"/>
                <a:gd name="T8" fmla="*/ 2147483646 w 3927"/>
                <a:gd name="T9" fmla="*/ 541743265 h 3928"/>
                <a:gd name="T10" fmla="*/ 2147483646 w 3927"/>
                <a:gd name="T11" fmla="*/ 2147483646 h 3928"/>
                <a:gd name="T12" fmla="*/ 2147483646 w 3927"/>
                <a:gd name="T13" fmla="*/ 2147483646 h 3928"/>
                <a:gd name="T14" fmla="*/ 2147483646 w 3927"/>
                <a:gd name="T15" fmla="*/ 2147483646 h 3928"/>
                <a:gd name="T16" fmla="*/ 2147483646 w 3927"/>
                <a:gd name="T17" fmla="*/ 2147483646 h 3928"/>
                <a:gd name="T18" fmla="*/ 2147483646 w 3927"/>
                <a:gd name="T19" fmla="*/ 2147483646 h 3928"/>
                <a:gd name="T20" fmla="*/ 2147483646 w 3927"/>
                <a:gd name="T21" fmla="*/ 2147483646 h 3928"/>
                <a:gd name="T22" fmla="*/ 2147483646 w 3927"/>
                <a:gd name="T23" fmla="*/ 2147483646 h 3928"/>
                <a:gd name="T24" fmla="*/ 2147483646 w 3927"/>
                <a:gd name="T25" fmla="*/ 2147483646 h 3928"/>
                <a:gd name="T26" fmla="*/ 2147483646 w 3927"/>
                <a:gd name="T27" fmla="*/ 2147483646 h 3928"/>
                <a:gd name="T28" fmla="*/ 2147483646 w 3927"/>
                <a:gd name="T29" fmla="*/ 2147483646 h 3928"/>
                <a:gd name="T30" fmla="*/ 2147483646 w 3927"/>
                <a:gd name="T31" fmla="*/ 2147483646 h 3928"/>
                <a:gd name="T32" fmla="*/ 2147483646 w 3927"/>
                <a:gd name="T33" fmla="*/ 2147483646 h 3928"/>
                <a:gd name="T34" fmla="*/ 2147483646 w 3927"/>
                <a:gd name="T35" fmla="*/ 2147483646 h 3928"/>
                <a:gd name="T36" fmla="*/ 2147483646 w 3927"/>
                <a:gd name="T37" fmla="*/ 2147483646 h 3928"/>
                <a:gd name="T38" fmla="*/ 2147483646 w 3927"/>
                <a:gd name="T39" fmla="*/ 2147483646 h 3928"/>
                <a:gd name="T40" fmla="*/ 2147483646 w 3927"/>
                <a:gd name="T41" fmla="*/ 2147483646 h 3928"/>
                <a:gd name="T42" fmla="*/ 2147483646 w 3927"/>
                <a:gd name="T43" fmla="*/ 2147483646 h 3928"/>
                <a:gd name="T44" fmla="*/ 2147483646 w 3927"/>
                <a:gd name="T45" fmla="*/ 2147483646 h 3928"/>
                <a:gd name="T46" fmla="*/ 2147483646 w 3927"/>
                <a:gd name="T47" fmla="*/ 2147483646 h 3928"/>
                <a:gd name="T48" fmla="*/ 2147483646 w 3927"/>
                <a:gd name="T49" fmla="*/ 2147483646 h 3928"/>
                <a:gd name="T50" fmla="*/ 2147483646 w 3927"/>
                <a:gd name="T51" fmla="*/ 2147483646 h 3928"/>
                <a:gd name="T52" fmla="*/ 2147483646 w 3927"/>
                <a:gd name="T53" fmla="*/ 2147483646 h 3928"/>
                <a:gd name="T54" fmla="*/ 0 w 3927"/>
                <a:gd name="T55" fmla="*/ 2147483646 h 3928"/>
                <a:gd name="T56" fmla="*/ 0 w 3927"/>
                <a:gd name="T57" fmla="*/ 2147483646 h 3928"/>
                <a:gd name="T58" fmla="*/ 2147483646 w 3927"/>
                <a:gd name="T59" fmla="*/ 885710611 h 3928"/>
                <a:gd name="T60" fmla="*/ 2147483646 w 3927"/>
                <a:gd name="T61" fmla="*/ 885710611 h 3928"/>
                <a:gd name="T62" fmla="*/ 2147483646 w 3927"/>
                <a:gd name="T63" fmla="*/ 2147483646 h 3928"/>
                <a:gd name="T64" fmla="*/ 2147483646 w 3927"/>
                <a:gd name="T65" fmla="*/ 2147483646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pic>
        <p:nvPicPr>
          <p:cNvPr id="11" name="图片 10"/>
          <p:cNvPicPr>
            <a:picLocks noChangeAspect="1"/>
          </p:cNvPicPr>
          <p:nvPr/>
        </p:nvPicPr>
        <p:blipFill>
          <a:blip r:embed="rId2"/>
          <a:stretch>
            <a:fillRect/>
          </a:stretch>
        </p:blipFill>
        <p:spPr>
          <a:xfrm>
            <a:off x="853062" y="3685255"/>
            <a:ext cx="4184959" cy="2916215"/>
          </a:xfrm>
          <a:prstGeom prst="rect">
            <a:avLst/>
          </a:prstGeom>
        </p:spPr>
      </p:pic>
      <p:pic>
        <p:nvPicPr>
          <p:cNvPr id="13" name="图片 12"/>
          <p:cNvPicPr>
            <a:picLocks noChangeAspect="1"/>
          </p:cNvPicPr>
          <p:nvPr/>
        </p:nvPicPr>
        <p:blipFill>
          <a:blip r:embed="rId3"/>
          <a:stretch>
            <a:fillRect/>
          </a:stretch>
        </p:blipFill>
        <p:spPr>
          <a:xfrm>
            <a:off x="6902137" y="3667061"/>
            <a:ext cx="4184959" cy="2874234"/>
          </a:xfrm>
          <a:prstGeom prst="rect">
            <a:avLst/>
          </a:prstGeom>
        </p:spPr>
      </p:pic>
      <p:sp>
        <p:nvSpPr>
          <p:cNvPr id="22" name="文本框 21"/>
          <p:cNvSpPr txBox="1"/>
          <p:nvPr/>
        </p:nvSpPr>
        <p:spPr>
          <a:xfrm>
            <a:off x="0" y="948908"/>
            <a:ext cx="12077700" cy="2738120"/>
          </a:xfrm>
          <a:prstGeom prst="rect">
            <a:avLst/>
          </a:prstGeom>
          <a:noFill/>
        </p:spPr>
        <p:txBody>
          <a:bodyPr wrap="square">
            <a:spAutoFit/>
          </a:bodyPr>
          <a:lstStyle/>
          <a:p>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最小化攻击延迟</a:t>
            </a:r>
            <a:r>
              <a:rPr lang="en-US" altLang="zh-CN" sz="2800" b="1" dirty="0">
                <a:latin typeface="宋体" panose="02010600030101010101" pitchFamily="2" charset="-122"/>
                <a:ea typeface="宋体" panose="02010600030101010101" pitchFamily="2" charset="-122"/>
                <a:cs typeface="宋体" panose="02010600030101010101" pitchFamily="2" charset="-122"/>
              </a:rPr>
              <a:t>:</a:t>
            </a:r>
            <a:endParaRPr lang="en-US" altLang="zh-CN" sz="28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最小化光点晶体管的延迟</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lvl="1" indent="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通过将光电探测器电阻设置为最佳值</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100Ω</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，能够将过渡时间减少到</a:t>
            </a:r>
            <a:r>
              <a:rPr lang="en-US" altLang="zh-CN" sz="2400" b="1" dirty="0">
                <a:latin typeface="宋体" panose="02010600030101010101" pitchFamily="2" charset="-122"/>
                <a:ea typeface="宋体" panose="02010600030101010101" pitchFamily="2" charset="-122"/>
                <a:cs typeface="宋体" panose="02010600030101010101" pitchFamily="2" charset="-122"/>
                <a:sym typeface="+mn-ea"/>
              </a:rPr>
              <a:t>10µs</a:t>
            </a: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以下</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在受害者的发射器信号下降到低于阈值时关闭发射器</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从模拟引脚到数字输入引脚</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添加比较器时，延迟再次减少到约</a:t>
            </a:r>
            <a:r>
              <a:rPr lang="en-US" altLang="zh-CN" sz="2400" b="1" dirty="0">
                <a:latin typeface="宋体" panose="02010600030101010101" pitchFamily="2" charset="-122"/>
                <a:ea typeface="宋体" panose="02010600030101010101" pitchFamily="2" charset="-122"/>
                <a:cs typeface="宋体" panose="02010600030101010101" pitchFamily="2" charset="-122"/>
              </a:rPr>
              <a:t>1.7µs</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latin typeface="宋体" panose="02010600030101010101" pitchFamily="2" charset="-122"/>
                <a:ea typeface="宋体" panose="02010600030101010101" pitchFamily="2" charset="-122"/>
                <a:cs typeface="宋体" panose="02010600030101010101" pitchFamily="2" charset="-122"/>
              </a:rPr>
              <a:t>采用专用的比较器</a:t>
            </a:r>
            <a:r>
              <a:rPr lang="en-US" altLang="zh-CN" sz="2400" b="1" dirty="0">
                <a:latin typeface="宋体" panose="02010600030101010101" pitchFamily="2" charset="-122"/>
                <a:ea typeface="宋体" panose="02010600030101010101" pitchFamily="2" charset="-122"/>
                <a:cs typeface="宋体" panose="02010600030101010101" pitchFamily="2" charset="-122"/>
              </a:rPr>
              <a:t>IC</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4" name="文本框 2"/>
          <p:cNvSpPr txBox="1">
            <a:spLocks noChangeArrowheads="1"/>
          </p:cNvSpPr>
          <p:nvPr/>
        </p:nvSpPr>
        <p:spPr bwMode="auto">
          <a:xfrm>
            <a:off x="868363" y="25400"/>
            <a:ext cx="4541837"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rPr>
              <a:t>实验证明</a:t>
            </a:r>
            <a:endParaRPr lang="zh-CN" altLang="en-US" b="1" dirty="0">
              <a:solidFill>
                <a:srgbClr val="4B649F"/>
              </a:solidFill>
            </a:endParaRPr>
          </a:p>
        </p:txBody>
      </p:sp>
      <p:grpSp>
        <p:nvGrpSpPr>
          <p:cNvPr id="25" name="组合 11"/>
          <p:cNvGrpSpPr/>
          <p:nvPr/>
        </p:nvGrpSpPr>
        <p:grpSpPr bwMode="auto">
          <a:xfrm>
            <a:off x="240894" y="98056"/>
            <a:ext cx="656725" cy="657127"/>
            <a:chOff x="7366499" y="2234042"/>
            <a:chExt cx="1607262" cy="1607262"/>
          </a:xfrm>
        </p:grpSpPr>
        <p:sp>
          <p:nvSpPr>
            <p:cNvPr id="26" name="椭圆 25"/>
            <p:cNvSpPr/>
            <p:nvPr/>
          </p:nvSpPr>
          <p:spPr>
            <a:xfrm>
              <a:off x="7366499"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7" name="椭圆 26"/>
            <p:cNvSpPr/>
            <p:nvPr/>
          </p:nvSpPr>
          <p:spPr>
            <a:xfrm>
              <a:off x="7475549" y="2344007"/>
              <a:ext cx="1389162" cy="138733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KSO_Shape"/>
            <p:cNvSpPr>
              <a:spLocks noChangeArrowheads="1"/>
            </p:cNvSpPr>
            <p:nvPr/>
          </p:nvSpPr>
          <p:spPr bwMode="auto">
            <a:xfrm>
              <a:off x="7767760" y="2635303"/>
              <a:ext cx="804740" cy="804740"/>
            </a:xfrm>
            <a:custGeom>
              <a:avLst/>
              <a:gdLst>
                <a:gd name="T0" fmla="*/ 2147483646 w 3927"/>
                <a:gd name="T1" fmla="*/ 2147483646 h 3928"/>
                <a:gd name="T2" fmla="*/ 2147483646 w 3927"/>
                <a:gd name="T3" fmla="*/ 2147483646 h 3928"/>
                <a:gd name="T4" fmla="*/ 2147483646 w 3927"/>
                <a:gd name="T5" fmla="*/ 2147483646 h 3928"/>
                <a:gd name="T6" fmla="*/ 2147483646 w 3927"/>
                <a:gd name="T7" fmla="*/ 601932408 h 3928"/>
                <a:gd name="T8" fmla="*/ 2147483646 w 3927"/>
                <a:gd name="T9" fmla="*/ 541743265 h 3928"/>
                <a:gd name="T10" fmla="*/ 2147483646 w 3927"/>
                <a:gd name="T11" fmla="*/ 2147483646 h 3928"/>
                <a:gd name="T12" fmla="*/ 2147483646 w 3927"/>
                <a:gd name="T13" fmla="*/ 2147483646 h 3928"/>
                <a:gd name="T14" fmla="*/ 2147483646 w 3927"/>
                <a:gd name="T15" fmla="*/ 2147483646 h 3928"/>
                <a:gd name="T16" fmla="*/ 2147483646 w 3927"/>
                <a:gd name="T17" fmla="*/ 2147483646 h 3928"/>
                <a:gd name="T18" fmla="*/ 2147483646 w 3927"/>
                <a:gd name="T19" fmla="*/ 2147483646 h 3928"/>
                <a:gd name="T20" fmla="*/ 2147483646 w 3927"/>
                <a:gd name="T21" fmla="*/ 2147483646 h 3928"/>
                <a:gd name="T22" fmla="*/ 2147483646 w 3927"/>
                <a:gd name="T23" fmla="*/ 2147483646 h 3928"/>
                <a:gd name="T24" fmla="*/ 2147483646 w 3927"/>
                <a:gd name="T25" fmla="*/ 2147483646 h 3928"/>
                <a:gd name="T26" fmla="*/ 2147483646 w 3927"/>
                <a:gd name="T27" fmla="*/ 2147483646 h 3928"/>
                <a:gd name="T28" fmla="*/ 2147483646 w 3927"/>
                <a:gd name="T29" fmla="*/ 2147483646 h 3928"/>
                <a:gd name="T30" fmla="*/ 2147483646 w 3927"/>
                <a:gd name="T31" fmla="*/ 2147483646 h 3928"/>
                <a:gd name="T32" fmla="*/ 2147483646 w 3927"/>
                <a:gd name="T33" fmla="*/ 2147483646 h 3928"/>
                <a:gd name="T34" fmla="*/ 2147483646 w 3927"/>
                <a:gd name="T35" fmla="*/ 2147483646 h 3928"/>
                <a:gd name="T36" fmla="*/ 2147483646 w 3927"/>
                <a:gd name="T37" fmla="*/ 2147483646 h 3928"/>
                <a:gd name="T38" fmla="*/ 2147483646 w 3927"/>
                <a:gd name="T39" fmla="*/ 2147483646 h 3928"/>
                <a:gd name="T40" fmla="*/ 2147483646 w 3927"/>
                <a:gd name="T41" fmla="*/ 2147483646 h 3928"/>
                <a:gd name="T42" fmla="*/ 2147483646 w 3927"/>
                <a:gd name="T43" fmla="*/ 2147483646 h 3928"/>
                <a:gd name="T44" fmla="*/ 2147483646 w 3927"/>
                <a:gd name="T45" fmla="*/ 2147483646 h 3928"/>
                <a:gd name="T46" fmla="*/ 2147483646 w 3927"/>
                <a:gd name="T47" fmla="*/ 2147483646 h 3928"/>
                <a:gd name="T48" fmla="*/ 2147483646 w 3927"/>
                <a:gd name="T49" fmla="*/ 2147483646 h 3928"/>
                <a:gd name="T50" fmla="*/ 2147483646 w 3927"/>
                <a:gd name="T51" fmla="*/ 2147483646 h 3928"/>
                <a:gd name="T52" fmla="*/ 2147483646 w 3927"/>
                <a:gd name="T53" fmla="*/ 2147483646 h 3928"/>
                <a:gd name="T54" fmla="*/ 0 w 3927"/>
                <a:gd name="T55" fmla="*/ 2147483646 h 3928"/>
                <a:gd name="T56" fmla="*/ 0 w 3927"/>
                <a:gd name="T57" fmla="*/ 2147483646 h 3928"/>
                <a:gd name="T58" fmla="*/ 2147483646 w 3927"/>
                <a:gd name="T59" fmla="*/ 885710611 h 3928"/>
                <a:gd name="T60" fmla="*/ 2147483646 w 3927"/>
                <a:gd name="T61" fmla="*/ 885710611 h 3928"/>
                <a:gd name="T62" fmla="*/ 2147483646 w 3927"/>
                <a:gd name="T63" fmla="*/ 2147483646 h 3928"/>
                <a:gd name="T64" fmla="*/ 2147483646 w 3927"/>
                <a:gd name="T65" fmla="*/ 2147483646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pic>
        <p:nvPicPr>
          <p:cNvPr id="2" name="图片 4"/>
          <p:cNvPicPr>
            <a:picLocks noChangeAspect="1"/>
          </p:cNvPicPr>
          <p:nvPr/>
        </p:nvPicPr>
        <p:blipFill>
          <a:blip r:embed="rId2"/>
          <a:stretch>
            <a:fillRect/>
          </a:stretch>
        </p:blipFill>
        <p:spPr>
          <a:xfrm>
            <a:off x="733425" y="1346200"/>
            <a:ext cx="10437495" cy="4480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rot="5400000">
            <a:off x="2009775" y="-1552575"/>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01" name="文本框 11"/>
          <p:cNvSpPr txBox="1">
            <a:spLocks noChangeArrowheads="1"/>
          </p:cNvSpPr>
          <p:nvPr/>
        </p:nvSpPr>
        <p:spPr bwMode="auto">
          <a:xfrm>
            <a:off x="2545135" y="433585"/>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4800" dirty="0">
                <a:solidFill>
                  <a:schemeClr val="bg1"/>
                </a:solidFill>
                <a:latin typeface="黑体" panose="02010609060101010101" pitchFamily="49" charset="-122"/>
                <a:ea typeface="黑体" panose="02010609060101010101" pitchFamily="49" charset="-122"/>
              </a:rPr>
              <a:t>概要</a:t>
            </a:r>
            <a:endParaRPr lang="zh-CN" altLang="en-US" sz="4800" dirty="0">
              <a:solidFill>
                <a:schemeClr val="bg1"/>
              </a:solidFill>
              <a:latin typeface="黑体" panose="02010609060101010101" pitchFamily="49" charset="-122"/>
              <a:ea typeface="黑体" panose="02010609060101010101" pitchFamily="49" charset="-122"/>
            </a:endParaRPr>
          </a:p>
        </p:txBody>
      </p:sp>
      <p:pic>
        <p:nvPicPr>
          <p:cNvPr id="29702" name="图片 12"/>
          <p:cNvPicPr>
            <a:picLocks noChangeAspect="1" noChangeArrowheads="1"/>
          </p:cNvPicPr>
          <p:nvPr/>
        </p:nvPicPr>
        <p:blipFill>
          <a:blip r:embed="rId1"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3" name="组合 49"/>
          <p:cNvGrpSpPr/>
          <p:nvPr/>
        </p:nvGrpSpPr>
        <p:grpSpPr bwMode="auto">
          <a:xfrm>
            <a:off x="482600" y="2096377"/>
            <a:ext cx="1419225" cy="1854200"/>
            <a:chOff x="1265268" y="2101178"/>
            <a:chExt cx="1418480" cy="1853011"/>
          </a:xfrm>
        </p:grpSpPr>
        <p:grpSp>
          <p:nvGrpSpPr>
            <p:cNvPr id="29726" name="组合 34"/>
            <p:cNvGrpSpPr/>
            <p:nvPr/>
          </p:nvGrpSpPr>
          <p:grpSpPr bwMode="auto">
            <a:xfrm>
              <a:off x="1265268" y="2101178"/>
              <a:ext cx="1277954" cy="1277954"/>
              <a:chOff x="1131485" y="2234042"/>
              <a:chExt cx="1607262" cy="1607262"/>
            </a:xfrm>
          </p:grpSpPr>
          <p:sp>
            <p:nvSpPr>
              <p:cNvPr id="25" name="椭圆 24"/>
              <p:cNvSpPr/>
              <p:nvPr/>
            </p:nvSpPr>
            <p:spPr>
              <a:xfrm>
                <a:off x="1131485" y="2234042"/>
                <a:ext cx="1606398"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0" name="椭圆 29"/>
              <p:cNvSpPr/>
              <p:nvPr/>
            </p:nvSpPr>
            <p:spPr>
              <a:xfrm>
                <a:off x="1241240" y="2343782"/>
                <a:ext cx="1386889"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30"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29727" name="文本框 39"/>
            <p:cNvSpPr txBox="1">
              <a:spLocks noChangeArrowheads="1"/>
            </p:cNvSpPr>
            <p:nvPr/>
          </p:nvSpPr>
          <p:spPr bwMode="auto">
            <a:xfrm>
              <a:off x="1267976"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第一部分</a:t>
              </a:r>
              <a:endParaRPr lang="zh-CN" altLang="en-US" sz="2400" b="1">
                <a:solidFill>
                  <a:srgbClr val="4B649F"/>
                </a:solidFill>
              </a:endParaRPr>
            </a:p>
          </p:txBody>
        </p:sp>
      </p:grpSp>
      <p:grpSp>
        <p:nvGrpSpPr>
          <p:cNvPr id="29704" name="组合 50"/>
          <p:cNvGrpSpPr/>
          <p:nvPr/>
        </p:nvGrpSpPr>
        <p:grpSpPr bwMode="auto">
          <a:xfrm>
            <a:off x="2967038" y="2096377"/>
            <a:ext cx="1414462" cy="1854200"/>
            <a:chOff x="3274697" y="2101178"/>
            <a:chExt cx="1415772" cy="1853011"/>
          </a:xfrm>
        </p:grpSpPr>
        <p:grpSp>
          <p:nvGrpSpPr>
            <p:cNvPr id="29721" name="组合 35"/>
            <p:cNvGrpSpPr/>
            <p:nvPr/>
          </p:nvGrpSpPr>
          <p:grpSpPr bwMode="auto">
            <a:xfrm>
              <a:off x="3343606" y="2101178"/>
              <a:ext cx="1277954" cy="1277954"/>
              <a:chOff x="3209823" y="2234042"/>
              <a:chExt cx="1607262" cy="1607262"/>
            </a:xfrm>
          </p:grpSpPr>
          <p:sp>
            <p:nvSpPr>
              <p:cNvPr id="26" name="椭圆 25"/>
              <p:cNvSpPr/>
              <p:nvPr/>
            </p:nvSpPr>
            <p:spPr>
              <a:xfrm>
                <a:off x="3209089" y="2234042"/>
                <a:ext cx="1608730"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1" name="椭圆 30"/>
              <p:cNvSpPr/>
              <p:nvPr/>
            </p:nvSpPr>
            <p:spPr>
              <a:xfrm>
                <a:off x="3319003" y="2343782"/>
                <a:ext cx="138890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4" name="KSO_Shape"/>
              <p:cNvSpPr/>
              <p:nvPr/>
            </p:nvSpPr>
            <p:spPr bwMode="auto">
              <a:xfrm>
                <a:off x="3550820" y="2597185"/>
                <a:ext cx="925268" cy="881919"/>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29722" name="文本框 40"/>
            <p:cNvSpPr txBox="1">
              <a:spLocks noChangeArrowheads="1"/>
            </p:cNvSpPr>
            <p:nvPr/>
          </p:nvSpPr>
          <p:spPr bwMode="auto">
            <a:xfrm>
              <a:off x="3274697"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第二部分</a:t>
              </a:r>
              <a:endParaRPr lang="zh-CN" altLang="en-US" sz="2400" b="1">
                <a:solidFill>
                  <a:srgbClr val="4B649F"/>
                </a:solidFill>
              </a:endParaRPr>
            </a:p>
          </p:txBody>
        </p:sp>
      </p:grpSp>
      <p:grpSp>
        <p:nvGrpSpPr>
          <p:cNvPr id="29705" name="组合 51"/>
          <p:cNvGrpSpPr/>
          <p:nvPr/>
        </p:nvGrpSpPr>
        <p:grpSpPr bwMode="auto">
          <a:xfrm>
            <a:off x="5446713" y="2096377"/>
            <a:ext cx="1416050" cy="1854200"/>
            <a:chOff x="5353035" y="2101178"/>
            <a:chExt cx="1415772" cy="1853011"/>
          </a:xfrm>
        </p:grpSpPr>
        <p:grpSp>
          <p:nvGrpSpPr>
            <p:cNvPr id="29716" name="组合 36"/>
            <p:cNvGrpSpPr/>
            <p:nvPr/>
          </p:nvGrpSpPr>
          <p:grpSpPr bwMode="auto">
            <a:xfrm>
              <a:off x="5421944" y="2101178"/>
              <a:ext cx="1277954" cy="1277954"/>
              <a:chOff x="5288161" y="2234042"/>
              <a:chExt cx="1607262" cy="1607262"/>
            </a:xfrm>
          </p:grpSpPr>
          <p:sp>
            <p:nvSpPr>
              <p:cNvPr id="27" name="椭圆 26"/>
              <p:cNvSpPr/>
              <p:nvPr/>
            </p:nvSpPr>
            <p:spPr>
              <a:xfrm>
                <a:off x="5287330" y="2234042"/>
                <a:ext cx="1608922"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 name="椭圆 31"/>
              <p:cNvSpPr/>
              <p:nvPr/>
            </p:nvSpPr>
            <p:spPr>
              <a:xfrm>
                <a:off x="5397120" y="2335801"/>
                <a:ext cx="138934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20" name="KSO_Shape"/>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29717" name="文本框 41"/>
            <p:cNvSpPr txBox="1">
              <a:spLocks noChangeArrowheads="1"/>
            </p:cNvSpPr>
            <p:nvPr/>
          </p:nvSpPr>
          <p:spPr bwMode="auto">
            <a:xfrm>
              <a:off x="5353035"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第三部分</a:t>
              </a:r>
              <a:endParaRPr lang="zh-CN" altLang="en-US" sz="2400" b="1">
                <a:solidFill>
                  <a:srgbClr val="4B649F"/>
                </a:solidFill>
              </a:endParaRPr>
            </a:p>
          </p:txBody>
        </p:sp>
      </p:grpSp>
      <p:grpSp>
        <p:nvGrpSpPr>
          <p:cNvPr id="29706" name="组合 52"/>
          <p:cNvGrpSpPr/>
          <p:nvPr/>
        </p:nvGrpSpPr>
        <p:grpSpPr bwMode="auto">
          <a:xfrm>
            <a:off x="7927975" y="2096377"/>
            <a:ext cx="1416050" cy="1854200"/>
            <a:chOff x="7431373" y="2101178"/>
            <a:chExt cx="1415772" cy="1853011"/>
          </a:xfrm>
        </p:grpSpPr>
        <p:grpSp>
          <p:nvGrpSpPr>
            <p:cNvPr id="29711" name="组合 37"/>
            <p:cNvGrpSpPr/>
            <p:nvPr/>
          </p:nvGrpSpPr>
          <p:grpSpPr bwMode="auto">
            <a:xfrm>
              <a:off x="7500282" y="2101178"/>
              <a:ext cx="1277954" cy="1277954"/>
              <a:chOff x="7366499" y="2234042"/>
              <a:chExt cx="1607262" cy="1607262"/>
            </a:xfrm>
          </p:grpSpPr>
          <p:sp>
            <p:nvSpPr>
              <p:cNvPr id="28" name="椭圆 27"/>
              <p:cNvSpPr/>
              <p:nvPr/>
            </p:nvSpPr>
            <p:spPr>
              <a:xfrm>
                <a:off x="7365669" y="2234042"/>
                <a:ext cx="1608922"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3" name="椭圆 32"/>
              <p:cNvSpPr/>
              <p:nvPr/>
            </p:nvSpPr>
            <p:spPr>
              <a:xfrm>
                <a:off x="7475458" y="2343782"/>
                <a:ext cx="138934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15" name="KSO_Shape"/>
              <p:cNvSpPr>
                <a:spLocks noChangeArrowheads="1"/>
              </p:cNvSpPr>
              <p:nvPr/>
            </p:nvSpPr>
            <p:spPr bwMode="auto">
              <a:xfrm>
                <a:off x="7767760" y="2635303"/>
                <a:ext cx="804740" cy="804740"/>
              </a:xfrm>
              <a:custGeom>
                <a:avLst/>
                <a:gdLst>
                  <a:gd name="T0" fmla="*/ 2147483646 w 3927"/>
                  <a:gd name="T1" fmla="*/ 2147483646 h 3928"/>
                  <a:gd name="T2" fmla="*/ 2147483646 w 3927"/>
                  <a:gd name="T3" fmla="*/ 2147483646 h 3928"/>
                  <a:gd name="T4" fmla="*/ 2147483646 w 3927"/>
                  <a:gd name="T5" fmla="*/ 2147483646 h 3928"/>
                  <a:gd name="T6" fmla="*/ 2147483646 w 3927"/>
                  <a:gd name="T7" fmla="*/ 601932408 h 3928"/>
                  <a:gd name="T8" fmla="*/ 2147483646 w 3927"/>
                  <a:gd name="T9" fmla="*/ 541743265 h 3928"/>
                  <a:gd name="T10" fmla="*/ 2147483646 w 3927"/>
                  <a:gd name="T11" fmla="*/ 2147483646 h 3928"/>
                  <a:gd name="T12" fmla="*/ 2147483646 w 3927"/>
                  <a:gd name="T13" fmla="*/ 2147483646 h 3928"/>
                  <a:gd name="T14" fmla="*/ 2147483646 w 3927"/>
                  <a:gd name="T15" fmla="*/ 2147483646 h 3928"/>
                  <a:gd name="T16" fmla="*/ 2147483646 w 3927"/>
                  <a:gd name="T17" fmla="*/ 2147483646 h 3928"/>
                  <a:gd name="T18" fmla="*/ 2147483646 w 3927"/>
                  <a:gd name="T19" fmla="*/ 2147483646 h 3928"/>
                  <a:gd name="T20" fmla="*/ 2147483646 w 3927"/>
                  <a:gd name="T21" fmla="*/ 2147483646 h 3928"/>
                  <a:gd name="T22" fmla="*/ 2147483646 w 3927"/>
                  <a:gd name="T23" fmla="*/ 2147483646 h 3928"/>
                  <a:gd name="T24" fmla="*/ 2147483646 w 3927"/>
                  <a:gd name="T25" fmla="*/ 2147483646 h 3928"/>
                  <a:gd name="T26" fmla="*/ 2147483646 w 3927"/>
                  <a:gd name="T27" fmla="*/ 2147483646 h 3928"/>
                  <a:gd name="T28" fmla="*/ 2147483646 w 3927"/>
                  <a:gd name="T29" fmla="*/ 2147483646 h 3928"/>
                  <a:gd name="T30" fmla="*/ 2147483646 w 3927"/>
                  <a:gd name="T31" fmla="*/ 2147483646 h 3928"/>
                  <a:gd name="T32" fmla="*/ 2147483646 w 3927"/>
                  <a:gd name="T33" fmla="*/ 2147483646 h 3928"/>
                  <a:gd name="T34" fmla="*/ 2147483646 w 3927"/>
                  <a:gd name="T35" fmla="*/ 2147483646 h 3928"/>
                  <a:gd name="T36" fmla="*/ 2147483646 w 3927"/>
                  <a:gd name="T37" fmla="*/ 2147483646 h 3928"/>
                  <a:gd name="T38" fmla="*/ 2147483646 w 3927"/>
                  <a:gd name="T39" fmla="*/ 2147483646 h 3928"/>
                  <a:gd name="T40" fmla="*/ 2147483646 w 3927"/>
                  <a:gd name="T41" fmla="*/ 2147483646 h 3928"/>
                  <a:gd name="T42" fmla="*/ 2147483646 w 3927"/>
                  <a:gd name="T43" fmla="*/ 2147483646 h 3928"/>
                  <a:gd name="T44" fmla="*/ 2147483646 w 3927"/>
                  <a:gd name="T45" fmla="*/ 2147483646 h 3928"/>
                  <a:gd name="T46" fmla="*/ 2147483646 w 3927"/>
                  <a:gd name="T47" fmla="*/ 2147483646 h 3928"/>
                  <a:gd name="T48" fmla="*/ 2147483646 w 3927"/>
                  <a:gd name="T49" fmla="*/ 2147483646 h 3928"/>
                  <a:gd name="T50" fmla="*/ 2147483646 w 3927"/>
                  <a:gd name="T51" fmla="*/ 2147483646 h 3928"/>
                  <a:gd name="T52" fmla="*/ 2147483646 w 3927"/>
                  <a:gd name="T53" fmla="*/ 2147483646 h 3928"/>
                  <a:gd name="T54" fmla="*/ 0 w 3927"/>
                  <a:gd name="T55" fmla="*/ 2147483646 h 3928"/>
                  <a:gd name="T56" fmla="*/ 0 w 3927"/>
                  <a:gd name="T57" fmla="*/ 2147483646 h 3928"/>
                  <a:gd name="T58" fmla="*/ 2147483646 w 3927"/>
                  <a:gd name="T59" fmla="*/ 885710611 h 3928"/>
                  <a:gd name="T60" fmla="*/ 2147483646 w 3927"/>
                  <a:gd name="T61" fmla="*/ 885710611 h 3928"/>
                  <a:gd name="T62" fmla="*/ 2147483646 w 3927"/>
                  <a:gd name="T63" fmla="*/ 2147483646 h 3928"/>
                  <a:gd name="T64" fmla="*/ 2147483646 w 3927"/>
                  <a:gd name="T65" fmla="*/ 2147483646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29712" name="文本框 42"/>
            <p:cNvSpPr txBox="1">
              <a:spLocks noChangeArrowheads="1"/>
            </p:cNvSpPr>
            <p:nvPr/>
          </p:nvSpPr>
          <p:spPr bwMode="auto">
            <a:xfrm>
              <a:off x="7431373"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第四部分</a:t>
              </a:r>
              <a:endParaRPr lang="zh-CN" altLang="en-US" sz="2400" b="1">
                <a:solidFill>
                  <a:srgbClr val="4B649F"/>
                </a:solidFill>
              </a:endParaRPr>
            </a:p>
          </p:txBody>
        </p:sp>
      </p:grpSp>
      <p:sp>
        <p:nvSpPr>
          <p:cNvPr id="29707" name="文本框 44"/>
          <p:cNvSpPr txBox="1">
            <a:spLocks noChangeArrowheads="1"/>
          </p:cNvSpPr>
          <p:nvPr/>
        </p:nvSpPr>
        <p:spPr bwMode="auto">
          <a:xfrm>
            <a:off x="119063" y="3925177"/>
            <a:ext cx="20764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dirty="0">
                <a:solidFill>
                  <a:srgbClr val="404040"/>
                </a:solidFill>
                <a:latin typeface="Times New Roman" panose="02020603050405020304" pitchFamily="18" charset="0"/>
                <a:cs typeface="Times New Roman" panose="02020603050405020304" pitchFamily="18" charset="0"/>
              </a:rPr>
              <a:t>背景引入</a:t>
            </a:r>
            <a:endParaRPr lang="zh-CN" altLang="en-US" sz="2400" b="1" dirty="0">
              <a:solidFill>
                <a:srgbClr val="404040"/>
              </a:solidFill>
              <a:latin typeface="Times New Roman" panose="02020603050405020304" pitchFamily="18" charset="0"/>
              <a:cs typeface="Times New Roman" panose="02020603050405020304" pitchFamily="18" charset="0"/>
            </a:endParaRPr>
          </a:p>
        </p:txBody>
      </p:sp>
      <p:sp>
        <p:nvSpPr>
          <p:cNvPr id="29708" name="文本框 45"/>
          <p:cNvSpPr txBox="1">
            <a:spLocks noChangeArrowheads="1"/>
          </p:cNvSpPr>
          <p:nvPr/>
        </p:nvSpPr>
        <p:spPr bwMode="auto">
          <a:xfrm>
            <a:off x="2633663" y="3925177"/>
            <a:ext cx="2157412"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dirty="0">
                <a:solidFill>
                  <a:srgbClr val="404040"/>
                </a:solidFill>
              </a:rPr>
              <a:t>攻击模型</a:t>
            </a:r>
            <a:endParaRPr lang="zh-CN" altLang="en-US" sz="2400" b="1" dirty="0">
              <a:solidFill>
                <a:srgbClr val="404040"/>
              </a:solidFill>
            </a:endParaRPr>
          </a:p>
        </p:txBody>
      </p:sp>
      <p:sp>
        <p:nvSpPr>
          <p:cNvPr id="29709" name="文本框 46"/>
          <p:cNvSpPr txBox="1">
            <a:spLocks noChangeArrowheads="1"/>
          </p:cNvSpPr>
          <p:nvPr/>
        </p:nvSpPr>
        <p:spPr bwMode="auto">
          <a:xfrm>
            <a:off x="5078413" y="3925177"/>
            <a:ext cx="2154237"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dirty="0">
                <a:solidFill>
                  <a:srgbClr val="404040"/>
                </a:solidFill>
              </a:rPr>
              <a:t>理论证明</a:t>
            </a:r>
            <a:endParaRPr lang="zh-CN" altLang="en-US" sz="2400" b="1" dirty="0">
              <a:solidFill>
                <a:srgbClr val="404040"/>
              </a:solidFill>
            </a:endParaRPr>
          </a:p>
        </p:txBody>
      </p:sp>
      <p:sp>
        <p:nvSpPr>
          <p:cNvPr id="29710" name="文本框 47"/>
          <p:cNvSpPr txBox="1">
            <a:spLocks noChangeArrowheads="1"/>
          </p:cNvSpPr>
          <p:nvPr/>
        </p:nvSpPr>
        <p:spPr bwMode="auto">
          <a:xfrm>
            <a:off x="7489825" y="3925177"/>
            <a:ext cx="229235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dirty="0">
                <a:solidFill>
                  <a:srgbClr val="404040"/>
                </a:solidFill>
              </a:rPr>
              <a:t>实验证明</a:t>
            </a:r>
            <a:endParaRPr lang="zh-CN" altLang="en-US" sz="2400" b="1" dirty="0">
              <a:solidFill>
                <a:srgbClr val="404040"/>
              </a:solidFill>
            </a:endParaRPr>
          </a:p>
        </p:txBody>
      </p:sp>
      <p:pic>
        <p:nvPicPr>
          <p:cNvPr id="42" name="图片 41"/>
          <p:cNvPicPr>
            <a:picLocks noChangeAspect="1"/>
          </p:cNvPicPr>
          <p:nvPr/>
        </p:nvPicPr>
        <p:blipFill>
          <a:blip r:embed="rId2" cstate="hqprint">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32142" y="253029"/>
            <a:ext cx="1330587" cy="1330587"/>
          </a:xfrm>
          <a:prstGeom prst="rect">
            <a:avLst/>
          </a:prstGeom>
        </p:spPr>
      </p:pic>
      <p:grpSp>
        <p:nvGrpSpPr>
          <p:cNvPr id="35" name="组合 51"/>
          <p:cNvGrpSpPr/>
          <p:nvPr/>
        </p:nvGrpSpPr>
        <p:grpSpPr bwMode="auto">
          <a:xfrm>
            <a:off x="10314241" y="2096377"/>
            <a:ext cx="1415772" cy="1853904"/>
            <a:chOff x="5353035" y="2101178"/>
            <a:chExt cx="1415494" cy="1852715"/>
          </a:xfrm>
        </p:grpSpPr>
        <p:grpSp>
          <p:nvGrpSpPr>
            <p:cNvPr id="36" name="组合 36"/>
            <p:cNvGrpSpPr/>
            <p:nvPr/>
          </p:nvGrpSpPr>
          <p:grpSpPr bwMode="auto">
            <a:xfrm>
              <a:off x="5421944" y="2101178"/>
              <a:ext cx="1277954" cy="1277954"/>
              <a:chOff x="5288161" y="2234042"/>
              <a:chExt cx="1607262" cy="1607262"/>
            </a:xfrm>
          </p:grpSpPr>
          <p:sp>
            <p:nvSpPr>
              <p:cNvPr id="38" name="椭圆 37"/>
              <p:cNvSpPr/>
              <p:nvPr/>
            </p:nvSpPr>
            <p:spPr>
              <a:xfrm>
                <a:off x="5287330" y="2234042"/>
                <a:ext cx="1608922"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9" name="椭圆 38"/>
              <p:cNvSpPr/>
              <p:nvPr/>
            </p:nvSpPr>
            <p:spPr>
              <a:xfrm>
                <a:off x="5397120" y="2335801"/>
                <a:ext cx="138934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40" name="KSO_Shape"/>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7" name="文本框 41"/>
            <p:cNvSpPr txBox="1">
              <a:spLocks noChangeArrowheads="1"/>
            </p:cNvSpPr>
            <p:nvPr/>
          </p:nvSpPr>
          <p:spPr bwMode="auto">
            <a:xfrm>
              <a:off x="5353035" y="3492524"/>
              <a:ext cx="1415494" cy="4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4B649F"/>
                  </a:solidFill>
                </a:rPr>
                <a:t>第五部分</a:t>
              </a:r>
              <a:endParaRPr lang="zh-CN" altLang="en-US" sz="2400" b="1" dirty="0">
                <a:solidFill>
                  <a:srgbClr val="4B649F"/>
                </a:solidFill>
              </a:endParaRPr>
            </a:p>
          </p:txBody>
        </p:sp>
      </p:grpSp>
      <p:sp>
        <p:nvSpPr>
          <p:cNvPr id="41" name="文本框 47"/>
          <p:cNvSpPr txBox="1">
            <a:spLocks noChangeArrowheads="1"/>
          </p:cNvSpPr>
          <p:nvPr/>
        </p:nvSpPr>
        <p:spPr bwMode="auto">
          <a:xfrm>
            <a:off x="9876090" y="3925177"/>
            <a:ext cx="2292350"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2400" b="1" dirty="0">
                <a:solidFill>
                  <a:srgbClr val="404040"/>
                </a:solidFill>
              </a:rPr>
              <a:t>团队</a:t>
            </a:r>
            <a:r>
              <a:rPr lang="en-US" altLang="zh-CN" sz="2400" b="1" dirty="0">
                <a:solidFill>
                  <a:srgbClr val="404040"/>
                </a:solidFill>
              </a:rPr>
              <a:t>idea</a:t>
            </a:r>
            <a:endParaRPr lang="zh-CN" altLang="en-US" sz="2400" b="1" dirty="0">
              <a:solidFill>
                <a:srgbClr val="40404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1764872"/>
            <a:ext cx="12192000" cy="3328257"/>
          </a:xfrm>
          <a:prstGeom prst="rect">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1" name="任意多边形 10"/>
          <p:cNvSpPr/>
          <p:nvPr/>
        </p:nvSpPr>
        <p:spPr>
          <a:xfrm rot="5400000">
            <a:off x="2009775" y="-1552575"/>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01" name="文本框 11"/>
          <p:cNvSpPr txBox="1">
            <a:spLocks noChangeArrowheads="1"/>
          </p:cNvSpPr>
          <p:nvPr/>
        </p:nvSpPr>
        <p:spPr bwMode="auto">
          <a:xfrm>
            <a:off x="2144197" y="404090"/>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4800" dirty="0">
                <a:solidFill>
                  <a:schemeClr val="bg1"/>
                </a:solidFill>
                <a:latin typeface="黑体" panose="02010609060101010101" pitchFamily="49" charset="-122"/>
                <a:ea typeface="黑体" panose="02010609060101010101" pitchFamily="49" charset="-122"/>
              </a:rPr>
              <a:t>第五部分</a:t>
            </a:r>
            <a:endParaRPr lang="zh-CN" altLang="en-US" sz="4800" dirty="0">
              <a:solidFill>
                <a:schemeClr val="bg1"/>
              </a:solidFill>
              <a:latin typeface="黑体" panose="02010609060101010101" pitchFamily="49" charset="-122"/>
              <a:ea typeface="黑体" panose="02010609060101010101" pitchFamily="49" charset="-122"/>
            </a:endParaRPr>
          </a:p>
        </p:txBody>
      </p:sp>
      <p:pic>
        <p:nvPicPr>
          <p:cNvPr id="29702" name="图片 12"/>
          <p:cNvPicPr>
            <a:picLocks noChangeAspect="1" noChangeArrowheads="1"/>
          </p:cNvPicPr>
          <p:nvPr/>
        </p:nvPicPr>
        <p:blipFill>
          <a:blip r:embed="rId1"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文本框 44"/>
          <p:cNvSpPr txBox="1">
            <a:spLocks noChangeArrowheads="1"/>
          </p:cNvSpPr>
          <p:nvPr/>
        </p:nvSpPr>
        <p:spPr bwMode="auto">
          <a:xfrm>
            <a:off x="2738437" y="2703581"/>
            <a:ext cx="4105275" cy="90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4000" b="1" dirty="0">
                <a:solidFill>
                  <a:srgbClr val="404040"/>
                </a:solidFill>
                <a:latin typeface="Times New Roman" panose="02020603050405020304" pitchFamily="18" charset="0"/>
                <a:cs typeface="Times New Roman" panose="02020603050405020304" pitchFamily="18" charset="0"/>
              </a:rPr>
              <a:t>团队</a:t>
            </a:r>
            <a:r>
              <a:rPr lang="en-US" altLang="zh-CN" sz="4000" b="1" dirty="0">
                <a:solidFill>
                  <a:srgbClr val="404040"/>
                </a:solidFill>
                <a:latin typeface="Times New Roman" panose="02020603050405020304" pitchFamily="18" charset="0"/>
                <a:cs typeface="Times New Roman" panose="02020603050405020304" pitchFamily="18" charset="0"/>
              </a:rPr>
              <a:t>idea</a:t>
            </a:r>
            <a:endParaRPr lang="zh-CN" altLang="en-US" sz="4000" b="1" dirty="0">
              <a:solidFill>
                <a:srgbClr val="404040"/>
              </a:solidFill>
              <a:latin typeface="Times New Roman" panose="02020603050405020304" pitchFamily="18" charset="0"/>
              <a:cs typeface="Times New Roman" panose="02020603050405020304" pitchFamily="18" charset="0"/>
            </a:endParaRPr>
          </a:p>
        </p:txBody>
      </p:sp>
      <p:pic>
        <p:nvPicPr>
          <p:cNvPr id="42" name="图片 41"/>
          <p:cNvPicPr>
            <a:picLocks noChangeAspect="1"/>
          </p:cNvPicPr>
          <p:nvPr/>
        </p:nvPicPr>
        <p:blipFill>
          <a:blip r:embed="rId2" cstate="hqprint">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27697" y="253029"/>
            <a:ext cx="1330587" cy="1330587"/>
          </a:xfrm>
          <a:prstGeom prst="rect">
            <a:avLst/>
          </a:prstGeom>
        </p:spPr>
      </p:pic>
      <p:pic>
        <p:nvPicPr>
          <p:cNvPr id="44" name="图形 127"/>
          <p:cNvPicPr>
            <a:picLocks noChangeAspect="1"/>
          </p:cNvPicPr>
          <p:nvPr/>
        </p:nvPicPr>
        <p:blipFill>
          <a:blip r:embed="rId4" cstate="email"/>
          <a:stretch>
            <a:fillRect/>
          </a:stretch>
        </p:blipFill>
        <p:spPr>
          <a:xfrm>
            <a:off x="7460546" y="1711773"/>
            <a:ext cx="4604085" cy="3328257"/>
          </a:xfrm>
          <a:prstGeom prst="rect">
            <a:avLst/>
          </a:prstGeom>
        </p:spPr>
      </p:pic>
      <p:grpSp>
        <p:nvGrpSpPr>
          <p:cNvPr id="16" name="组合 51"/>
          <p:cNvGrpSpPr/>
          <p:nvPr/>
        </p:nvGrpSpPr>
        <p:grpSpPr bwMode="auto">
          <a:xfrm>
            <a:off x="1322665" y="2502048"/>
            <a:ext cx="1415772" cy="1853904"/>
            <a:chOff x="5353035" y="2101178"/>
            <a:chExt cx="1415494" cy="1852715"/>
          </a:xfrm>
        </p:grpSpPr>
        <p:grpSp>
          <p:nvGrpSpPr>
            <p:cNvPr id="17" name="组合 36"/>
            <p:cNvGrpSpPr/>
            <p:nvPr/>
          </p:nvGrpSpPr>
          <p:grpSpPr bwMode="auto">
            <a:xfrm>
              <a:off x="5421944" y="2101178"/>
              <a:ext cx="1277954" cy="1277954"/>
              <a:chOff x="5288161" y="2234042"/>
              <a:chExt cx="1607262" cy="1607262"/>
            </a:xfrm>
          </p:grpSpPr>
          <p:sp>
            <p:nvSpPr>
              <p:cNvPr id="19" name="椭圆 18"/>
              <p:cNvSpPr/>
              <p:nvPr/>
            </p:nvSpPr>
            <p:spPr>
              <a:xfrm>
                <a:off x="5287330" y="2234042"/>
                <a:ext cx="1608922"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0" name="椭圆 19"/>
              <p:cNvSpPr/>
              <p:nvPr/>
            </p:nvSpPr>
            <p:spPr>
              <a:xfrm>
                <a:off x="5397120" y="2335801"/>
                <a:ext cx="138934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KSO_Shape"/>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18" name="文本框 41"/>
            <p:cNvSpPr txBox="1">
              <a:spLocks noChangeArrowheads="1"/>
            </p:cNvSpPr>
            <p:nvPr/>
          </p:nvSpPr>
          <p:spPr bwMode="auto">
            <a:xfrm>
              <a:off x="5353035" y="3492524"/>
              <a:ext cx="1415494" cy="46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4B649F"/>
                  </a:solidFill>
                </a:rPr>
                <a:t>第五部分</a:t>
              </a:r>
              <a:endParaRPr lang="zh-CN" altLang="en-US" sz="2400" b="1" dirty="0">
                <a:solidFill>
                  <a:srgbClr val="4B649F"/>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4" name="文本框 2"/>
          <p:cNvSpPr txBox="1">
            <a:spLocks noChangeArrowheads="1"/>
          </p:cNvSpPr>
          <p:nvPr/>
        </p:nvSpPr>
        <p:spPr bwMode="auto">
          <a:xfrm>
            <a:off x="868363" y="25400"/>
            <a:ext cx="4541837"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rPr>
              <a:t>实验证明</a:t>
            </a:r>
            <a:endParaRPr lang="zh-CN" altLang="en-US" b="1" dirty="0">
              <a:solidFill>
                <a:srgbClr val="4B649F"/>
              </a:solidFill>
            </a:endParaRPr>
          </a:p>
        </p:txBody>
      </p:sp>
      <p:grpSp>
        <p:nvGrpSpPr>
          <p:cNvPr id="25" name="组合 11"/>
          <p:cNvGrpSpPr/>
          <p:nvPr/>
        </p:nvGrpSpPr>
        <p:grpSpPr bwMode="auto">
          <a:xfrm>
            <a:off x="240894" y="98056"/>
            <a:ext cx="656725" cy="657127"/>
            <a:chOff x="7366499" y="2234042"/>
            <a:chExt cx="1607262" cy="1607262"/>
          </a:xfrm>
        </p:grpSpPr>
        <p:sp>
          <p:nvSpPr>
            <p:cNvPr id="26" name="椭圆 25"/>
            <p:cNvSpPr/>
            <p:nvPr/>
          </p:nvSpPr>
          <p:spPr>
            <a:xfrm>
              <a:off x="7366499"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7" name="椭圆 26"/>
            <p:cNvSpPr/>
            <p:nvPr/>
          </p:nvSpPr>
          <p:spPr>
            <a:xfrm>
              <a:off x="7475549" y="2344007"/>
              <a:ext cx="1389162" cy="138733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8" name="KSO_Shape"/>
            <p:cNvSpPr>
              <a:spLocks noChangeArrowheads="1"/>
            </p:cNvSpPr>
            <p:nvPr/>
          </p:nvSpPr>
          <p:spPr bwMode="auto">
            <a:xfrm>
              <a:off x="7767760" y="2635303"/>
              <a:ext cx="804740" cy="804740"/>
            </a:xfrm>
            <a:custGeom>
              <a:avLst/>
              <a:gdLst>
                <a:gd name="T0" fmla="*/ 2147483646 w 3927"/>
                <a:gd name="T1" fmla="*/ 2147483646 h 3928"/>
                <a:gd name="T2" fmla="*/ 2147483646 w 3927"/>
                <a:gd name="T3" fmla="*/ 2147483646 h 3928"/>
                <a:gd name="T4" fmla="*/ 2147483646 w 3927"/>
                <a:gd name="T5" fmla="*/ 2147483646 h 3928"/>
                <a:gd name="T6" fmla="*/ 2147483646 w 3927"/>
                <a:gd name="T7" fmla="*/ 601932408 h 3928"/>
                <a:gd name="T8" fmla="*/ 2147483646 w 3927"/>
                <a:gd name="T9" fmla="*/ 541743265 h 3928"/>
                <a:gd name="T10" fmla="*/ 2147483646 w 3927"/>
                <a:gd name="T11" fmla="*/ 2147483646 h 3928"/>
                <a:gd name="T12" fmla="*/ 2147483646 w 3927"/>
                <a:gd name="T13" fmla="*/ 2147483646 h 3928"/>
                <a:gd name="T14" fmla="*/ 2147483646 w 3927"/>
                <a:gd name="T15" fmla="*/ 2147483646 h 3928"/>
                <a:gd name="T16" fmla="*/ 2147483646 w 3927"/>
                <a:gd name="T17" fmla="*/ 2147483646 h 3928"/>
                <a:gd name="T18" fmla="*/ 2147483646 w 3927"/>
                <a:gd name="T19" fmla="*/ 2147483646 h 3928"/>
                <a:gd name="T20" fmla="*/ 2147483646 w 3927"/>
                <a:gd name="T21" fmla="*/ 2147483646 h 3928"/>
                <a:gd name="T22" fmla="*/ 2147483646 w 3927"/>
                <a:gd name="T23" fmla="*/ 2147483646 h 3928"/>
                <a:gd name="T24" fmla="*/ 2147483646 w 3927"/>
                <a:gd name="T25" fmla="*/ 2147483646 h 3928"/>
                <a:gd name="T26" fmla="*/ 2147483646 w 3927"/>
                <a:gd name="T27" fmla="*/ 2147483646 h 3928"/>
                <a:gd name="T28" fmla="*/ 2147483646 w 3927"/>
                <a:gd name="T29" fmla="*/ 2147483646 h 3928"/>
                <a:gd name="T30" fmla="*/ 2147483646 w 3927"/>
                <a:gd name="T31" fmla="*/ 2147483646 h 3928"/>
                <a:gd name="T32" fmla="*/ 2147483646 w 3927"/>
                <a:gd name="T33" fmla="*/ 2147483646 h 3928"/>
                <a:gd name="T34" fmla="*/ 2147483646 w 3927"/>
                <a:gd name="T35" fmla="*/ 2147483646 h 3928"/>
                <a:gd name="T36" fmla="*/ 2147483646 w 3927"/>
                <a:gd name="T37" fmla="*/ 2147483646 h 3928"/>
                <a:gd name="T38" fmla="*/ 2147483646 w 3927"/>
                <a:gd name="T39" fmla="*/ 2147483646 h 3928"/>
                <a:gd name="T40" fmla="*/ 2147483646 w 3927"/>
                <a:gd name="T41" fmla="*/ 2147483646 h 3928"/>
                <a:gd name="T42" fmla="*/ 2147483646 w 3927"/>
                <a:gd name="T43" fmla="*/ 2147483646 h 3928"/>
                <a:gd name="T44" fmla="*/ 2147483646 w 3927"/>
                <a:gd name="T45" fmla="*/ 2147483646 h 3928"/>
                <a:gd name="T46" fmla="*/ 2147483646 w 3927"/>
                <a:gd name="T47" fmla="*/ 2147483646 h 3928"/>
                <a:gd name="T48" fmla="*/ 2147483646 w 3927"/>
                <a:gd name="T49" fmla="*/ 2147483646 h 3928"/>
                <a:gd name="T50" fmla="*/ 2147483646 w 3927"/>
                <a:gd name="T51" fmla="*/ 2147483646 h 3928"/>
                <a:gd name="T52" fmla="*/ 2147483646 w 3927"/>
                <a:gd name="T53" fmla="*/ 2147483646 h 3928"/>
                <a:gd name="T54" fmla="*/ 0 w 3927"/>
                <a:gd name="T55" fmla="*/ 2147483646 h 3928"/>
                <a:gd name="T56" fmla="*/ 0 w 3927"/>
                <a:gd name="T57" fmla="*/ 2147483646 h 3928"/>
                <a:gd name="T58" fmla="*/ 2147483646 w 3927"/>
                <a:gd name="T59" fmla="*/ 885710611 h 3928"/>
                <a:gd name="T60" fmla="*/ 2147483646 w 3927"/>
                <a:gd name="T61" fmla="*/ 885710611 h 3928"/>
                <a:gd name="T62" fmla="*/ 2147483646 w 3927"/>
                <a:gd name="T63" fmla="*/ 2147483646 h 3928"/>
                <a:gd name="T64" fmla="*/ 2147483646 w 3927"/>
                <a:gd name="T65" fmla="*/ 2147483646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22" name="文本框 21"/>
          <p:cNvSpPr txBox="1"/>
          <p:nvPr/>
        </p:nvSpPr>
        <p:spPr>
          <a:xfrm>
            <a:off x="1258570" y="1468755"/>
            <a:ext cx="8030845" cy="4523105"/>
          </a:xfrm>
          <a:prstGeom prst="rect">
            <a:avLst/>
          </a:prstGeom>
          <a:noFill/>
        </p:spPr>
        <p:txBody>
          <a:bodyPr wrap="square">
            <a:spAutoFit/>
          </a:bodyPr>
          <a:lstStyle/>
          <a:p>
            <a:pPr marL="0" indent="0">
              <a:buFont typeface="Arial" panose="020B0604020202020204" pitchFamily="34" charset="0"/>
              <a:buNone/>
            </a:pPr>
            <a:r>
              <a:rPr lang="zh-CN" altLang="en-US" sz="2400" b="1" dirty="0">
                <a:latin typeface="宋体" panose="02010600030101010101" pitchFamily="2" charset="-122"/>
                <a:ea typeface="宋体" panose="02010600030101010101" pitchFamily="2" charset="-122"/>
              </a:rPr>
              <a:t>从信号特性的角度：</a:t>
            </a:r>
            <a:endParaRPr lang="zh-CN" altLang="en-US"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强度</a:t>
            </a:r>
            <a:endParaRPr lang="zh-CN" altLang="en-US"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频率（波长、周期）</a:t>
            </a:r>
            <a:endParaRPr lang="zh-CN" altLang="en-US"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相位</a:t>
            </a:r>
            <a:endParaRPr lang="zh-CN" altLang="en-US" sz="2400" b="1" dirty="0">
              <a:latin typeface="宋体" panose="02010600030101010101" pitchFamily="2" charset="-122"/>
              <a:ea typeface="宋体" panose="02010600030101010101" pitchFamily="2" charset="-122"/>
            </a:endParaRPr>
          </a:p>
          <a:p>
            <a:endParaRPr lang="zh-CN" altLang="en-US" sz="2400" b="1" dirty="0">
              <a:latin typeface="宋体" panose="02010600030101010101" pitchFamily="2" charset="-122"/>
              <a:ea typeface="宋体" panose="02010600030101010101" pitchFamily="2" charset="-122"/>
            </a:endParaRPr>
          </a:p>
          <a:p>
            <a:endParaRPr lang="zh-CN" altLang="en-US" sz="2400" b="1" dirty="0">
              <a:latin typeface="宋体" panose="02010600030101010101" pitchFamily="2" charset="-122"/>
              <a:ea typeface="宋体" panose="02010600030101010101" pitchFamily="2" charset="-122"/>
            </a:endParaRPr>
          </a:p>
          <a:p>
            <a:pPr marL="0" indent="0">
              <a:buFont typeface="Arial" panose="020B0604020202020204" pitchFamily="34" charset="0"/>
              <a:buNone/>
            </a:pPr>
            <a:r>
              <a:rPr lang="zh-CN" altLang="en-US" sz="2400" b="1" dirty="0">
                <a:latin typeface="宋体" panose="02010600030101010101" pitchFamily="2" charset="-122"/>
                <a:ea typeface="宋体" panose="02010600030101010101" pitchFamily="2" charset="-122"/>
              </a:rPr>
              <a:t>冗余信息角度：</a:t>
            </a:r>
            <a:endParaRPr lang="zh-CN" altLang="en-US"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群体认证机制（投票等）</a:t>
            </a:r>
            <a:endParaRPr lang="zh-CN" altLang="en-US" sz="2400" b="1" dirty="0">
              <a:latin typeface="宋体" panose="02010600030101010101" pitchFamily="2" charset="-122"/>
              <a:ea typeface="宋体" panose="02010600030101010101" pitchFamily="2" charset="-122"/>
            </a:endParaRPr>
          </a:p>
          <a:p>
            <a:endParaRPr lang="zh-CN" altLang="en-US" sz="2400" b="1" dirty="0">
              <a:latin typeface="宋体" panose="02010600030101010101" pitchFamily="2" charset="-122"/>
              <a:ea typeface="宋体" panose="02010600030101010101" pitchFamily="2" charset="-122"/>
            </a:endParaRPr>
          </a:p>
          <a:p>
            <a:endParaRPr lang="zh-CN" altLang="en-US" sz="2400" b="1" dirty="0">
              <a:latin typeface="宋体" panose="02010600030101010101" pitchFamily="2" charset="-122"/>
              <a:ea typeface="宋体" panose="02010600030101010101" pitchFamily="2" charset="-122"/>
            </a:endParaRPr>
          </a:p>
          <a:p>
            <a:pPr marL="0" indent="0">
              <a:buFont typeface="Arial" panose="020B0604020202020204" pitchFamily="34" charset="0"/>
              <a:buNone/>
            </a:pPr>
            <a:r>
              <a:rPr lang="zh-CN" altLang="en-US" sz="2400" b="1" dirty="0">
                <a:latin typeface="宋体" panose="02010600030101010101" pitchFamily="2" charset="-122"/>
                <a:ea typeface="宋体" panose="02010600030101010101" pitchFamily="2" charset="-122"/>
              </a:rPr>
              <a:t>信息隐藏角度：</a:t>
            </a:r>
            <a:endParaRPr lang="zh-CN" altLang="en-US"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添加简单水印</a:t>
            </a:r>
            <a:endParaRPr lang="zh-CN" altLang="en-US" sz="2400" b="1" dirty="0">
              <a:latin typeface="宋体" panose="02010600030101010101" pitchFamily="2" charset="-122"/>
              <a:ea typeface="宋体" panose="02010600030101010101" pitchFamily="2" charset="-122"/>
            </a:endParaRPr>
          </a:p>
        </p:txBody>
      </p:sp>
      <p:sp>
        <p:nvSpPr>
          <p:cNvPr id="2" name="矩形 1"/>
          <p:cNvSpPr/>
          <p:nvPr/>
        </p:nvSpPr>
        <p:spPr>
          <a:xfrm>
            <a:off x="4472305" y="1805940"/>
            <a:ext cx="792480" cy="1198880"/>
          </a:xfrm>
          <a:prstGeom prst="rect">
            <a:avLst/>
          </a:prstGeom>
          <a:noFill/>
          <a:ln>
            <a:noFill/>
          </a:ln>
        </p:spPr>
        <p:txBody>
          <a:bodyPr wrap="none" rtlCol="0" anchor="t">
            <a:spAutoFit/>
          </a:bodyPr>
          <a:p>
            <a:pPr algn="ctr"/>
            <a:r>
              <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X</a:t>
            </a:r>
            <a:endPar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矩形 2"/>
          <p:cNvSpPr/>
          <p:nvPr/>
        </p:nvSpPr>
        <p:spPr>
          <a:xfrm>
            <a:off x="5410200" y="3615055"/>
            <a:ext cx="792480" cy="1198880"/>
          </a:xfrm>
          <a:prstGeom prst="rect">
            <a:avLst/>
          </a:prstGeom>
          <a:noFill/>
          <a:ln>
            <a:noFill/>
          </a:ln>
        </p:spPr>
        <p:txBody>
          <a:bodyPr wrap="none" rtlCol="0" anchor="t">
            <a:spAutoFit/>
          </a:bodyPr>
          <a:p>
            <a:pPr algn="ctr"/>
            <a:r>
              <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X</a:t>
            </a:r>
            <a:endPar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矩形 5"/>
          <p:cNvSpPr/>
          <p:nvPr/>
        </p:nvSpPr>
        <p:spPr>
          <a:xfrm>
            <a:off x="4123690" y="5091430"/>
            <a:ext cx="741680" cy="1198880"/>
          </a:xfrm>
          <a:prstGeom prst="rect">
            <a:avLst/>
          </a:prstGeom>
          <a:noFill/>
          <a:ln>
            <a:noFill/>
          </a:ln>
        </p:spPr>
        <p:txBody>
          <a:bodyPr wrap="none" rtlCol="0" anchor="t">
            <a:spAutoFit/>
          </a:bodyPr>
          <a:p>
            <a:pPr algn="ctr"/>
            <a:r>
              <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altLang="zh-CN" sz="72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1302183" y="6611779"/>
            <a:ext cx="775136" cy="246221"/>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pic>
        <p:nvPicPr>
          <p:cNvPr id="50178" name="图片 6"/>
          <p:cNvPicPr>
            <a:picLocks noChangeAspect="1" noChangeArrowheads="1"/>
          </p:cNvPicPr>
          <p:nvPr/>
        </p:nvPicPr>
        <p:blipFill>
          <a:blip r:embed="rId1"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任意多边形 47"/>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50182" name="文本框 62"/>
          <p:cNvSpPr txBox="1">
            <a:spLocks noChangeArrowheads="1"/>
          </p:cNvSpPr>
          <p:nvPr/>
        </p:nvSpPr>
        <p:spPr bwMode="auto">
          <a:xfrm>
            <a:off x="1623096" y="2805789"/>
            <a:ext cx="949490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dirty="0">
                <a:solidFill>
                  <a:srgbClr val="4B649F"/>
                </a:solidFill>
              </a:rPr>
              <a:t>让我们今后共同努力向前</a:t>
            </a:r>
            <a:endParaRPr lang="zh-CN" altLang="en-US" sz="6600" b="1" dirty="0">
              <a:solidFill>
                <a:srgbClr val="4B649F"/>
              </a:solidFill>
            </a:endParaRPr>
          </a:p>
        </p:txBody>
      </p:sp>
      <p:sp>
        <p:nvSpPr>
          <p:cNvPr id="50187" name="文本框 1066"/>
          <p:cNvSpPr txBox="1">
            <a:spLocks noChangeArrowheads="1"/>
          </p:cNvSpPr>
          <p:nvPr/>
        </p:nvSpPr>
        <p:spPr bwMode="auto">
          <a:xfrm>
            <a:off x="1766888" y="598488"/>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200" b="1" dirty="0">
                <a:solidFill>
                  <a:schemeClr val="bg1"/>
                </a:solidFill>
              </a:rPr>
              <a:t>北京邮电大学</a:t>
            </a:r>
            <a:endParaRPr lang="zh-CN" altLang="en-US" sz="3200" b="1" dirty="0">
              <a:solidFill>
                <a:schemeClr val="bg1"/>
              </a:solidFill>
            </a:endParaRPr>
          </a:p>
        </p:txBody>
      </p:sp>
      <p:sp>
        <p:nvSpPr>
          <p:cNvPr id="1068" name="矩形 1067"/>
          <p:cNvSpPr/>
          <p:nvPr/>
        </p:nvSpPr>
        <p:spPr>
          <a:xfrm>
            <a:off x="1466850" y="2439988"/>
            <a:ext cx="9677400" cy="2114550"/>
          </a:xfrm>
          <a:prstGeom prst="rect">
            <a:avLst/>
          </a:prstGeom>
          <a:noFill/>
          <a:ln w="254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69" name="矩形 1068"/>
          <p:cNvSpPr/>
          <p:nvPr/>
        </p:nvSpPr>
        <p:spPr>
          <a:xfrm>
            <a:off x="10906125" y="4237038"/>
            <a:ext cx="476250" cy="4762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7" name="矩形 116"/>
          <p:cNvSpPr/>
          <p:nvPr/>
        </p:nvSpPr>
        <p:spPr>
          <a:xfrm>
            <a:off x="10637838" y="4008438"/>
            <a:ext cx="474662" cy="474662"/>
          </a:xfrm>
          <a:prstGeom prst="rect">
            <a:avLst/>
          </a:prstGeom>
          <a:solidFill>
            <a:srgbClr val="4B649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8" name="矩形 117"/>
          <p:cNvSpPr/>
          <p:nvPr/>
        </p:nvSpPr>
        <p:spPr>
          <a:xfrm>
            <a:off x="1308100" y="2233613"/>
            <a:ext cx="474663" cy="474662"/>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9" name="矩形 118"/>
          <p:cNvSpPr/>
          <p:nvPr/>
        </p:nvSpPr>
        <p:spPr>
          <a:xfrm>
            <a:off x="1460500" y="2386013"/>
            <a:ext cx="474663" cy="474662"/>
          </a:xfrm>
          <a:prstGeom prst="rect">
            <a:avLst/>
          </a:prstGeom>
          <a:solidFill>
            <a:srgbClr val="4B64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25" name="图片 24"/>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21000"/>
                    </a14:imgEffect>
                    <a14:imgEffect>
                      <a14:saturation sat="400000"/>
                    </a14:imgEffect>
                    <a14:imgEffect>
                      <a14:sharpenSoften amount="5000"/>
                    </a14:imgEffect>
                  </a14:imgLayer>
                </a14:imgProps>
              </a:ext>
              <a:ext uri="{28A0092B-C50C-407E-A947-70E740481C1C}">
                <a14:useLocalDpi xmlns:a14="http://schemas.microsoft.com/office/drawing/2010/main" val="0"/>
              </a:ext>
            </a:extLst>
          </a:blip>
          <a:stretch>
            <a:fillRect/>
          </a:stretch>
        </p:blipFill>
        <p:spPr>
          <a:xfrm>
            <a:off x="346597" y="275184"/>
            <a:ext cx="1286938" cy="1286938"/>
          </a:xfrm>
          <a:prstGeom prst="rect">
            <a:avLst/>
          </a:prstGeom>
        </p:spPr>
      </p:pic>
      <p:grpSp>
        <p:nvGrpSpPr>
          <p:cNvPr id="18" name="组合 1026"/>
          <p:cNvGrpSpPr/>
          <p:nvPr/>
        </p:nvGrpSpPr>
        <p:grpSpPr bwMode="auto">
          <a:xfrm>
            <a:off x="5695356" y="4087019"/>
            <a:ext cx="315913" cy="317500"/>
            <a:chOff x="2724480" y="3856218"/>
            <a:chExt cx="317004" cy="317004"/>
          </a:xfrm>
        </p:grpSpPr>
        <p:sp>
          <p:nvSpPr>
            <p:cNvPr id="19" name="椭圆 18"/>
            <p:cNvSpPr/>
            <p:nvPr/>
          </p:nvSpPr>
          <p:spPr>
            <a:xfrm>
              <a:off x="2724480" y="3856218"/>
              <a:ext cx="317004" cy="317004"/>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0" name="KSO_Shape"/>
            <p:cNvSpPr/>
            <p:nvPr/>
          </p:nvSpPr>
          <p:spPr bwMode="auto">
            <a:xfrm>
              <a:off x="2799351" y="3908524"/>
              <a:ext cx="167263" cy="21239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2" name="矩形 1"/>
          <p:cNvSpPr/>
          <p:nvPr/>
        </p:nvSpPr>
        <p:spPr>
          <a:xfrm>
            <a:off x="3017888" y="3747694"/>
            <a:ext cx="1933542" cy="923330"/>
          </a:xfrm>
          <a:prstGeom prst="rect">
            <a:avLst/>
          </a:prstGeom>
          <a:noFill/>
        </p:spPr>
        <p:txBody>
          <a:bodyPr wrap="none" lIns="91440" tIns="45720" rIns="91440" bIns="45720">
            <a:spAutoFit/>
          </a:bodyPr>
          <a:lstStyle/>
          <a:p>
            <a:pPr algn="ctr"/>
            <a:r>
              <a:rPr lang="en-US" altLang="zh-CN" sz="5400" b="0" cap="none" spc="0" dirty="0">
                <a:ln w="0"/>
                <a:solidFill>
                  <a:srgbClr val="C00000"/>
                </a:solidFill>
                <a:effectLst>
                  <a:outerShdw blurRad="38100" dist="19050" dir="2700000" algn="tl" rotWithShape="0">
                    <a:schemeClr val="dk1">
                      <a:alpha val="40000"/>
                    </a:schemeClr>
                  </a:outerShdw>
                </a:effectLst>
                <a:latin typeface="Vladimir Script" panose="03050402040407070305" pitchFamily="66" charset="0"/>
              </a:rPr>
              <a:t>Thanks</a:t>
            </a:r>
            <a:endParaRPr lang="zh-CN" altLang="en-US" sz="5400" b="0" cap="none" spc="0" dirty="0">
              <a:ln w="0"/>
              <a:solidFill>
                <a:srgbClr val="C00000"/>
              </a:solidFill>
              <a:effectLst>
                <a:outerShdw blurRad="38100" dist="19050" dir="2700000" algn="tl" rotWithShape="0">
                  <a:schemeClr val="dk1">
                    <a:alpha val="40000"/>
                  </a:schemeClr>
                </a:outerShdw>
              </a:effectLst>
              <a:latin typeface="Vladimir Script" panose="03050402040407070305" pitchFamily="66" charset="0"/>
            </a:endParaRPr>
          </a:p>
        </p:txBody>
      </p:sp>
      <p:sp>
        <p:nvSpPr>
          <p:cNvPr id="22" name="文本框 1027"/>
          <p:cNvSpPr txBox="1">
            <a:spLocks noChangeArrowheads="1"/>
          </p:cNvSpPr>
          <p:nvPr/>
        </p:nvSpPr>
        <p:spPr bwMode="auto">
          <a:xfrm>
            <a:off x="6064181" y="4061103"/>
            <a:ext cx="4570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dirty="0"/>
              <a:t>汇报小组：陈学楷、李昂、苟世锟、崔志伟</a:t>
            </a:r>
            <a:endParaRPr lang="zh-CN" alt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1764872"/>
            <a:ext cx="12192000" cy="3328257"/>
          </a:xfrm>
          <a:prstGeom prst="rect">
            <a:avLst/>
          </a:prstGeom>
          <a:solidFill>
            <a:schemeClr val="bg1">
              <a:lumMod val="95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1" name="任意多边形 10"/>
          <p:cNvSpPr/>
          <p:nvPr/>
        </p:nvSpPr>
        <p:spPr>
          <a:xfrm rot="5400000">
            <a:off x="2009775" y="-1552575"/>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01" name="文本框 11"/>
          <p:cNvSpPr txBox="1">
            <a:spLocks noChangeArrowheads="1"/>
          </p:cNvSpPr>
          <p:nvPr/>
        </p:nvSpPr>
        <p:spPr bwMode="auto">
          <a:xfrm>
            <a:off x="2144197" y="404090"/>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4800" dirty="0">
                <a:solidFill>
                  <a:schemeClr val="bg1"/>
                </a:solidFill>
                <a:latin typeface="黑体" panose="02010609060101010101" pitchFamily="49" charset="-122"/>
                <a:ea typeface="黑体" panose="02010609060101010101" pitchFamily="49" charset="-122"/>
              </a:rPr>
              <a:t>第一部分</a:t>
            </a:r>
            <a:endParaRPr lang="zh-CN" altLang="en-US" sz="4800" dirty="0">
              <a:solidFill>
                <a:schemeClr val="bg1"/>
              </a:solidFill>
              <a:latin typeface="黑体" panose="02010609060101010101" pitchFamily="49" charset="-122"/>
              <a:ea typeface="黑体" panose="02010609060101010101" pitchFamily="49" charset="-122"/>
            </a:endParaRPr>
          </a:p>
        </p:txBody>
      </p:sp>
      <p:pic>
        <p:nvPicPr>
          <p:cNvPr id="29702" name="图片 12"/>
          <p:cNvPicPr>
            <a:picLocks noChangeAspect="1" noChangeArrowheads="1"/>
          </p:cNvPicPr>
          <p:nvPr/>
        </p:nvPicPr>
        <p:blipFill>
          <a:blip r:embed="rId1" cstate="screen"/>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3" name="组合 49"/>
          <p:cNvGrpSpPr/>
          <p:nvPr/>
        </p:nvGrpSpPr>
        <p:grpSpPr bwMode="auto">
          <a:xfrm>
            <a:off x="1143000" y="2448801"/>
            <a:ext cx="1419225" cy="1854200"/>
            <a:chOff x="1265268" y="2101178"/>
            <a:chExt cx="1418480" cy="1853011"/>
          </a:xfrm>
        </p:grpSpPr>
        <p:grpSp>
          <p:nvGrpSpPr>
            <p:cNvPr id="29726" name="组合 34"/>
            <p:cNvGrpSpPr/>
            <p:nvPr/>
          </p:nvGrpSpPr>
          <p:grpSpPr bwMode="auto">
            <a:xfrm>
              <a:off x="1265268" y="2101178"/>
              <a:ext cx="1277954" cy="1277954"/>
              <a:chOff x="1131485" y="2234042"/>
              <a:chExt cx="1607262" cy="1607262"/>
            </a:xfrm>
          </p:grpSpPr>
          <p:sp>
            <p:nvSpPr>
              <p:cNvPr id="25" name="椭圆 24"/>
              <p:cNvSpPr/>
              <p:nvPr/>
            </p:nvSpPr>
            <p:spPr>
              <a:xfrm>
                <a:off x="1131485" y="2234042"/>
                <a:ext cx="1606398"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0" name="椭圆 29"/>
              <p:cNvSpPr/>
              <p:nvPr/>
            </p:nvSpPr>
            <p:spPr>
              <a:xfrm>
                <a:off x="1241240" y="2343782"/>
                <a:ext cx="1386889"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9730"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29727" name="文本框 39"/>
            <p:cNvSpPr txBox="1">
              <a:spLocks noChangeArrowheads="1"/>
            </p:cNvSpPr>
            <p:nvPr/>
          </p:nvSpPr>
          <p:spPr bwMode="auto">
            <a:xfrm>
              <a:off x="1267976" y="349252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a:solidFill>
                    <a:srgbClr val="4B649F"/>
                  </a:solidFill>
                </a:rPr>
                <a:t>第一部分</a:t>
              </a:r>
              <a:endParaRPr lang="zh-CN" altLang="en-US" sz="2400" b="1">
                <a:solidFill>
                  <a:srgbClr val="4B649F"/>
                </a:solidFill>
              </a:endParaRPr>
            </a:p>
          </p:txBody>
        </p:sp>
      </p:grpSp>
      <p:sp>
        <p:nvSpPr>
          <p:cNvPr id="29707" name="文本框 44"/>
          <p:cNvSpPr txBox="1">
            <a:spLocks noChangeArrowheads="1"/>
          </p:cNvSpPr>
          <p:nvPr/>
        </p:nvSpPr>
        <p:spPr bwMode="auto">
          <a:xfrm>
            <a:off x="2738437" y="2703581"/>
            <a:ext cx="41052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4000" b="1" dirty="0">
                <a:solidFill>
                  <a:srgbClr val="404040"/>
                </a:solidFill>
                <a:latin typeface="Times New Roman" panose="02020603050405020304" pitchFamily="18" charset="0"/>
                <a:cs typeface="Times New Roman" panose="02020603050405020304" pitchFamily="18" charset="0"/>
              </a:rPr>
              <a:t>背景引入</a:t>
            </a:r>
            <a:endParaRPr lang="zh-CN" altLang="en-US" sz="4000" b="1" dirty="0">
              <a:solidFill>
                <a:srgbClr val="404040"/>
              </a:solidFill>
              <a:latin typeface="Times New Roman" panose="02020603050405020304" pitchFamily="18" charset="0"/>
              <a:cs typeface="Times New Roman" panose="02020603050405020304" pitchFamily="18" charset="0"/>
            </a:endParaRPr>
          </a:p>
        </p:txBody>
      </p:sp>
      <p:pic>
        <p:nvPicPr>
          <p:cNvPr id="42" name="图片 41"/>
          <p:cNvPicPr>
            <a:picLocks noChangeAspect="1"/>
          </p:cNvPicPr>
          <p:nvPr/>
        </p:nvPicPr>
        <p:blipFill>
          <a:blip r:embed="rId2" cstate="hqprint">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32142" y="253029"/>
            <a:ext cx="1330587" cy="1330587"/>
          </a:xfrm>
          <a:prstGeom prst="rect">
            <a:avLst/>
          </a:prstGeom>
        </p:spPr>
      </p:pic>
      <p:pic>
        <p:nvPicPr>
          <p:cNvPr id="44" name="图形 127"/>
          <p:cNvPicPr>
            <a:picLocks noChangeAspect="1"/>
          </p:cNvPicPr>
          <p:nvPr/>
        </p:nvPicPr>
        <p:blipFill>
          <a:blip r:embed="rId4" cstate="email">
            <a:extLst>
              <a:ext uri="{96DAC541-7B7A-43D3-8B79-37D633B846F1}">
                <asvg:svgBlip xmlns:asvg="http://schemas.microsoft.com/office/drawing/2016/SVG/main" r:embed="rId5"/>
              </a:ext>
            </a:extLst>
          </a:blip>
          <a:stretch>
            <a:fillRect/>
          </a:stretch>
        </p:blipFill>
        <p:spPr>
          <a:xfrm>
            <a:off x="7460546" y="1711773"/>
            <a:ext cx="4604085" cy="33282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9195416"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rPr>
              <a:t>背景引入</a:t>
            </a:r>
            <a:endParaRPr lang="zh-CN" altLang="en-US" b="1" dirty="0">
              <a:solidFill>
                <a:srgbClr val="4B649F"/>
              </a:solidFill>
            </a:endParaRP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Rectangle 12"/>
          <p:cNvSpPr>
            <a:spLocks noChangeArrowheads="1"/>
          </p:cNvSpPr>
          <p:nvPr/>
        </p:nvSpPr>
        <p:spPr bwMode="auto">
          <a:xfrm>
            <a:off x="730250" y="1657760"/>
            <a:ext cx="599179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文本框 1"/>
          <p:cNvSpPr txBox="1"/>
          <p:nvPr/>
        </p:nvSpPr>
        <p:spPr>
          <a:xfrm>
            <a:off x="0" y="970590"/>
            <a:ext cx="4089400" cy="513905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传感器分类</a:t>
            </a:r>
            <a:endParaRPr lang="en-US" altLang="zh-CN" sz="3200" b="1" dirty="0">
              <a:latin typeface="宋体" panose="02010600030101010101" pitchFamily="2" charset="-122"/>
              <a:ea typeface="宋体" panose="02010600030101010101" pitchFamily="2" charset="-122"/>
            </a:endParaRPr>
          </a:p>
          <a:p>
            <a:endParaRPr lang="en-US" altLang="zh-CN" sz="3200" b="1" dirty="0"/>
          </a:p>
          <a:p>
            <a:pPr marL="914400" lvl="1" indent="-457200">
              <a:buFont typeface="Wingdings" panose="05000000000000000000" pitchFamily="2" charset="2"/>
              <a:buChar char="l"/>
            </a:pPr>
            <a:r>
              <a:rPr lang="zh-CN" altLang="en-US" sz="2400" b="1" dirty="0">
                <a:solidFill>
                  <a:srgbClr val="FF0000"/>
                </a:solidFill>
                <a:latin typeface="宋体" panose="02010600030101010101" pitchFamily="2" charset="-122"/>
                <a:ea typeface="宋体" panose="02010600030101010101" pitchFamily="2" charset="-122"/>
              </a:rPr>
              <a:t>被动传感器</a:t>
            </a:r>
            <a:r>
              <a:rPr lang="zh-CN" altLang="en-US" sz="2400" b="1" dirty="0">
                <a:latin typeface="宋体" panose="02010600030101010101" pitchFamily="2" charset="-122"/>
                <a:ea typeface="宋体" panose="02010600030101010101" pitchFamily="2" charset="-122"/>
              </a:rPr>
              <a:t>：只是接收周围环境的自然排放。如体温探测器，湿度探测器等。</a:t>
            </a:r>
            <a:endParaRPr lang="en-US" altLang="zh-CN" sz="2400" b="1" dirty="0">
              <a:latin typeface="宋体" panose="02010600030101010101" pitchFamily="2" charset="-122"/>
              <a:ea typeface="宋体" panose="02010600030101010101" pitchFamily="2" charset="-122"/>
            </a:endParaRPr>
          </a:p>
          <a:p>
            <a:pPr lvl="1"/>
            <a:endParaRPr lang="en-US" altLang="zh-CN" sz="2400" b="1" dirty="0"/>
          </a:p>
          <a:p>
            <a:pPr marL="914400" lvl="1" indent="-457200">
              <a:buFont typeface="Wingdings" panose="05000000000000000000" pitchFamily="2" charset="2"/>
              <a:buChar char="l"/>
            </a:pPr>
            <a:r>
              <a:rPr lang="zh-CN" altLang="en-US" sz="2400" b="1" dirty="0">
                <a:solidFill>
                  <a:srgbClr val="FF0000"/>
                </a:solidFill>
                <a:latin typeface="宋体" panose="02010600030101010101" pitchFamily="2" charset="-122"/>
                <a:ea typeface="宋体" panose="02010600030101010101" pitchFamily="2" charset="-122"/>
              </a:rPr>
              <a:t>主动传感器</a:t>
            </a:r>
            <a:r>
              <a:rPr lang="zh-CN" altLang="en-US" sz="2400" b="1" dirty="0">
                <a:latin typeface="宋体" panose="02010600030101010101" pitchFamily="2" charset="-122"/>
                <a:ea typeface="宋体" panose="02010600030101010101" pitchFamily="2" charset="-122"/>
              </a:rPr>
              <a:t>：主动产生能量去探测周围，然后接收返回值再分析。如超声波探测，雷达探测等</a:t>
            </a:r>
            <a:r>
              <a:rPr lang="zh-CN" altLang="en-US" sz="2400" b="1" dirty="0">
                <a:solidFill>
                  <a:srgbClr val="FF0000"/>
                </a:solidFill>
                <a:latin typeface="宋体" panose="02010600030101010101" pitchFamily="2" charset="-122"/>
                <a:ea typeface="宋体" panose="02010600030101010101" pitchFamily="2" charset="-122"/>
              </a:rPr>
              <a:t>（本文主要关注主动传感器）</a:t>
            </a:r>
            <a:endParaRPr lang="zh-CN" altLang="en-US" sz="2400" b="1" dirty="0">
              <a:solidFill>
                <a:srgbClr val="FF0000"/>
              </a:solidFill>
              <a:latin typeface="宋体" panose="02010600030101010101" pitchFamily="2" charset="-122"/>
              <a:ea typeface="宋体" panose="02010600030101010101" pitchFamily="2" charset="-122"/>
            </a:endParaRPr>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969" y="1989180"/>
            <a:ext cx="7563266" cy="40457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9195416"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rPr>
              <a:t>背景引入</a:t>
            </a:r>
            <a:endParaRPr lang="zh-CN" altLang="en-US" b="1" dirty="0">
              <a:solidFill>
                <a:srgbClr val="4B649F"/>
              </a:solidFill>
            </a:endParaRP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Rectangle 12"/>
          <p:cNvSpPr>
            <a:spLocks noChangeArrowheads="1"/>
          </p:cNvSpPr>
          <p:nvPr/>
        </p:nvSpPr>
        <p:spPr bwMode="auto">
          <a:xfrm>
            <a:off x="730250" y="1657760"/>
            <a:ext cx="599179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文本框 1"/>
          <p:cNvSpPr txBox="1"/>
          <p:nvPr/>
        </p:nvSpPr>
        <p:spPr>
          <a:xfrm>
            <a:off x="50800" y="925505"/>
            <a:ext cx="4089400" cy="1445260"/>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传感器欺骗</a:t>
            </a:r>
            <a:endParaRPr lang="en-US" altLang="zh-CN" sz="3200" b="1" dirty="0">
              <a:latin typeface="宋体" panose="02010600030101010101" pitchFamily="2" charset="-122"/>
              <a:ea typeface="宋体" panose="02010600030101010101" pitchFamily="2" charset="-122"/>
            </a:endParaRPr>
          </a:p>
          <a:p>
            <a:endParaRPr lang="en-US" altLang="zh-CN" sz="3200" b="1" dirty="0"/>
          </a:p>
          <a:p>
            <a:pPr marL="914400" lvl="1" indent="-457200">
              <a:buFont typeface="Wingdings" panose="05000000000000000000" pitchFamily="2" charset="2"/>
              <a:buChar char="l"/>
            </a:pPr>
            <a:endParaRPr lang="zh-CN" altLang="en-US" sz="2400" b="1" dirty="0">
              <a:solidFill>
                <a:srgbClr val="FF0000"/>
              </a:solidFill>
            </a:endParaRPr>
          </a:p>
        </p:txBody>
      </p:sp>
      <p:sp>
        <p:nvSpPr>
          <p:cNvPr id="3" name="文本框 2"/>
          <p:cNvSpPr txBox="1"/>
          <p:nvPr/>
        </p:nvSpPr>
        <p:spPr>
          <a:xfrm>
            <a:off x="1849755" y="1786255"/>
            <a:ext cx="8492490" cy="1568450"/>
          </a:xfrm>
          <a:prstGeom prst="rect">
            <a:avLst/>
          </a:prstGeom>
          <a:noFill/>
        </p:spPr>
        <p:txBody>
          <a:bodyPr wrap="square" rtlCol="0">
            <a:spAutoFit/>
          </a:bodyPr>
          <a:p>
            <a:r>
              <a:rPr lang="zh-CN" altLang="en-US" sz="2400"/>
              <a:t>根据传感器的类型和特性使用攻击向量（三个通道）</a:t>
            </a:r>
            <a:endParaRPr lang="zh-CN" altLang="en-US" sz="2400"/>
          </a:p>
          <a:p>
            <a:endParaRPr lang="zh-CN" altLang="en-US" sz="2400"/>
          </a:p>
          <a:p>
            <a:r>
              <a:rPr lang="zh-CN" altLang="en-US" sz="2400"/>
              <a:t>脆弱特性：</a:t>
            </a:r>
            <a:endParaRPr lang="zh-CN" altLang="en-US" sz="2400"/>
          </a:p>
          <a:p>
            <a:r>
              <a:rPr lang="zh-CN" altLang="en-US" sz="2400"/>
              <a:t>传输通道开放，且接收器永远朝着发射器方向</a:t>
            </a:r>
            <a:endParaRPr lang="zh-CN" altLang="en-US" sz="2400"/>
          </a:p>
        </p:txBody>
      </p:sp>
      <p:pic>
        <p:nvPicPr>
          <p:cNvPr id="4" name="图片 3"/>
          <p:cNvPicPr>
            <a:picLocks noChangeAspect="1"/>
          </p:cNvPicPr>
          <p:nvPr/>
        </p:nvPicPr>
        <p:blipFill>
          <a:blip r:embed="rId2"/>
          <a:stretch>
            <a:fillRect/>
          </a:stretch>
        </p:blipFill>
        <p:spPr>
          <a:xfrm>
            <a:off x="1852930" y="3415665"/>
            <a:ext cx="7470775" cy="32073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9195416"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b="1" dirty="0">
                <a:solidFill>
                  <a:srgbClr val="4B649F"/>
                </a:solidFill>
              </a:rPr>
              <a:t>背景引入</a:t>
            </a:r>
            <a:endParaRPr lang="zh-CN" altLang="en-US" b="1" dirty="0">
              <a:solidFill>
                <a:srgbClr val="4B649F"/>
              </a:solidFill>
            </a:endParaRP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Rectangle 12"/>
          <p:cNvSpPr>
            <a:spLocks noChangeArrowheads="1"/>
          </p:cNvSpPr>
          <p:nvPr/>
        </p:nvSpPr>
        <p:spPr bwMode="auto">
          <a:xfrm>
            <a:off x="730250" y="1657760"/>
            <a:ext cx="599179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819785" y="2595245"/>
            <a:ext cx="9618345" cy="1198880"/>
          </a:xfrm>
          <a:prstGeom prst="rect">
            <a:avLst/>
          </a:prstGeom>
          <a:noFill/>
        </p:spPr>
        <p:txBody>
          <a:bodyPr wrap="square">
            <a:spAutoFit/>
          </a:bodyPr>
          <a:lstStyle/>
          <a:p>
            <a:r>
              <a:rPr lang="en-US" altLang="zh-CN" sz="2400" b="1" dirty="0" err="1">
                <a:latin typeface="宋体" panose="02010600030101010101" pitchFamily="2" charset="-122"/>
                <a:ea typeface="宋体" panose="02010600030101010101" pitchFamily="2" charset="-122"/>
                <a:cs typeface="宋体" panose="02010600030101010101" pitchFamily="2" charset="-122"/>
              </a:rPr>
              <a:t>PyCRA</a:t>
            </a:r>
            <a:r>
              <a:rPr lang="zh-CN" altLang="zh-CN" sz="2400" b="1" dirty="0">
                <a:latin typeface="宋体" panose="02010600030101010101" pitchFamily="2" charset="-122"/>
                <a:ea typeface="宋体" panose="02010600030101010101" pitchFamily="2" charset="-122"/>
                <a:cs typeface="宋体" panose="02010600030101010101" pitchFamily="2" charset="-122"/>
              </a:rPr>
              <a:t>主要原理就是一种挑战</a:t>
            </a:r>
            <a:r>
              <a:rPr lang="en-US" altLang="zh-CN" sz="2400" b="1" dirty="0">
                <a:latin typeface="宋体" panose="02010600030101010101" pitchFamily="2" charset="-122"/>
                <a:ea typeface="宋体" panose="02010600030101010101" pitchFamily="2" charset="-122"/>
                <a:cs typeface="宋体" panose="02010600030101010101" pitchFamily="2" charset="-122"/>
              </a:rPr>
              <a:t>-</a:t>
            </a:r>
            <a:r>
              <a:rPr lang="zh-CN" altLang="zh-CN" sz="2400" b="1" dirty="0">
                <a:latin typeface="宋体" panose="02010600030101010101" pitchFamily="2" charset="-122"/>
                <a:ea typeface="宋体" panose="02010600030101010101" pitchFamily="2" charset="-122"/>
                <a:cs typeface="宋体" panose="02010600030101010101" pitchFamily="2" charset="-122"/>
              </a:rPr>
              <a:t>响应认证，传统的挑战响应认证如密码认证。而</a:t>
            </a:r>
            <a:r>
              <a:rPr lang="en-US" altLang="zh-CN" sz="2400" b="1" dirty="0" err="1">
                <a:latin typeface="宋体" panose="02010600030101010101" pitchFamily="2" charset="-122"/>
                <a:ea typeface="宋体" panose="02010600030101010101" pitchFamily="2" charset="-122"/>
                <a:cs typeface="宋体" panose="02010600030101010101" pitchFamily="2" charset="-122"/>
              </a:rPr>
              <a:t>PyCRA</a:t>
            </a:r>
            <a:r>
              <a:rPr lang="zh-CN" altLang="zh-CN" sz="2400" b="1" dirty="0">
                <a:latin typeface="宋体" panose="02010600030101010101" pitchFamily="2" charset="-122"/>
                <a:ea typeface="宋体" panose="02010600030101010101" pitchFamily="2" charset="-122"/>
                <a:cs typeface="宋体" panose="02010600030101010101" pitchFamily="2" charset="-122"/>
              </a:rPr>
              <a:t>将</a:t>
            </a:r>
            <a:r>
              <a:rPr lang="zh-CN"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攻击探测定义为一种认证问题，是一种用于主动传感器欺骗监测的物理质询-响应认证方案。</a:t>
            </a:r>
            <a:endParaRPr lang="zh-CN"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939800" y="3929380"/>
            <a:ext cx="10312400" cy="1568450"/>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cs typeface="宋体" panose="02010600030101010101" pitchFamily="2" charset="-122"/>
              </a:rPr>
              <a:t>为了检测欺骗尝试，</a:t>
            </a:r>
            <a:r>
              <a:rPr lang="en-US" altLang="zh-CN" sz="2400" b="1" dirty="0" err="1">
                <a:latin typeface="宋体" panose="02010600030101010101" pitchFamily="2" charset="-122"/>
                <a:ea typeface="宋体" panose="02010600030101010101" pitchFamily="2" charset="-122"/>
                <a:cs typeface="宋体" panose="02010600030101010101" pitchFamily="2" charset="-122"/>
              </a:rPr>
              <a:t>PyCRA</a:t>
            </a:r>
            <a:r>
              <a:rPr lang="zh-CN" altLang="en-US" sz="2400" b="1" dirty="0">
                <a:latin typeface="宋体" panose="02010600030101010101" pitchFamily="2" charset="-122"/>
                <a:ea typeface="宋体" panose="02010600030101010101" pitchFamily="2" charset="-122"/>
                <a:cs typeface="宋体" panose="02010600030101010101" pitchFamily="2" charset="-122"/>
              </a:rPr>
              <a:t>设置了几个陷阱来识别正在进行的欺骗尝试：</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一个简单的检测器</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(simple detector)</a:t>
            </a:r>
            <a:endPar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一个混淆阶段</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(confusion phase)</a:t>
            </a:r>
            <a:endPar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一个</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χ</a:t>
            </a:r>
            <a:r>
              <a:rPr lang="en-US" altLang="zh-CN" sz="2400" b="1" baseline="30000" dirty="0">
                <a:solidFill>
                  <a:srgbClr val="FF0000"/>
                </a:solidFill>
                <a:uFillTx/>
                <a:latin typeface="宋体" panose="02010600030101010101" pitchFamily="2" charset="-122"/>
                <a:ea typeface="宋体" panose="02010600030101010101" pitchFamily="2" charset="-122"/>
                <a:cs typeface="宋体" panose="02010600030101010101" pitchFamily="2" charset="-122"/>
              </a:rPr>
              <a:t>2</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检测器</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χ</a:t>
            </a:r>
            <a:r>
              <a:rPr lang="en-US" altLang="zh-CN" sz="2400" b="1" baseline="30000" dirty="0">
                <a:solidFill>
                  <a:srgbClr val="FF0000"/>
                </a:solidFill>
                <a:uFillTx/>
                <a:latin typeface="宋体" panose="02010600030101010101" pitchFamily="2" charset="-122"/>
                <a:ea typeface="宋体" panose="02010600030101010101" pitchFamily="2" charset="-122"/>
                <a:cs typeface="宋体" panose="02010600030101010101" pitchFamily="2" charset="-122"/>
                <a:sym typeface="+mn-ea"/>
              </a:rPr>
              <a:t>2 </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detector)</a:t>
            </a:r>
            <a:endPar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634365" y="1417320"/>
            <a:ext cx="10807700" cy="583565"/>
          </a:xfrm>
          <a:prstGeom prst="rect">
            <a:avLst/>
          </a:prstGeom>
          <a:noFill/>
        </p:spPr>
        <p:txBody>
          <a:bodyPr wrap="square" rtlCol="0">
            <a:spAutoFit/>
          </a:bodyPr>
          <a:p>
            <a:r>
              <a:rPr lang="en-US" altLang="zh-CN" sz="3200" b="1" dirty="0">
                <a:latin typeface="宋体" panose="02010600030101010101" pitchFamily="2" charset="-122"/>
                <a:ea typeface="宋体" panose="02010600030101010101" pitchFamily="2" charset="-122"/>
                <a:cs typeface="宋体" panose="02010600030101010101" pitchFamily="2" charset="-122"/>
              </a:rPr>
              <a:t>PyCRA</a:t>
            </a:r>
            <a:r>
              <a:rPr lang="zh-CN" altLang="en-US" sz="3200" b="1" dirty="0">
                <a:latin typeface="宋体" panose="02010600030101010101" pitchFamily="2" charset="-122"/>
                <a:ea typeface="宋体" panose="02010600030101010101" pitchFamily="2" charset="-122"/>
                <a:cs typeface="宋体" panose="02010600030101010101" pitchFamily="2" charset="-122"/>
              </a:rPr>
              <a:t>：</a:t>
            </a:r>
            <a:r>
              <a:rPr lang="en-US" altLang="zh-CN" sz="3200" b="1" dirty="0">
                <a:latin typeface="宋体" panose="02010600030101010101" pitchFamily="2" charset="-122"/>
                <a:ea typeface="宋体" panose="02010600030101010101" pitchFamily="2" charset="-122"/>
                <a:cs typeface="宋体" panose="02010600030101010101" pitchFamily="2" charset="-122"/>
              </a:rPr>
              <a:t>Physical Challenge-Response Authentication</a:t>
            </a:r>
            <a:endParaRPr lang="zh-CN" altLang="en-US" sz="2400" b="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9195416"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err="1">
                <a:solidFill>
                  <a:srgbClr val="4B649F"/>
                </a:solidFill>
                <a:latin typeface="Times New Roman" panose="02020603050405020304" pitchFamily="18" charset="0"/>
                <a:cs typeface="Times New Roman" panose="02020603050405020304" pitchFamily="18" charset="0"/>
              </a:rPr>
              <a:t>PyCRA</a:t>
            </a:r>
            <a:r>
              <a:rPr lang="zh-CN" altLang="en-US" b="1" dirty="0" err="1">
                <a:solidFill>
                  <a:srgbClr val="4B649F"/>
                </a:solidFill>
                <a:latin typeface="Times New Roman" panose="02020603050405020304" pitchFamily="18" charset="0"/>
                <a:cs typeface="Times New Roman" panose="02020603050405020304" pitchFamily="18" charset="0"/>
              </a:rPr>
              <a:t>：</a:t>
            </a:r>
            <a:r>
              <a:rPr lang="en-US" altLang="zh-CN" b="1" dirty="0" err="1">
                <a:solidFill>
                  <a:srgbClr val="4B649F"/>
                </a:solidFill>
                <a:latin typeface="Times New Roman" panose="02020603050405020304" pitchFamily="18" charset="0"/>
                <a:cs typeface="Times New Roman" panose="02020603050405020304" pitchFamily="18" charset="0"/>
              </a:rPr>
              <a:t>Physical Challenge-Response Authentication</a:t>
            </a:r>
            <a:endParaRPr lang="en-US" altLang="zh-CN" b="1" dirty="0" err="1">
              <a:solidFill>
                <a:srgbClr val="4B649F"/>
              </a:solidFill>
              <a:latin typeface="Times New Roman" panose="02020603050405020304" pitchFamily="18" charset="0"/>
              <a:cs typeface="Times New Roman" panose="02020603050405020304" pitchFamily="18" charset="0"/>
            </a:endParaRP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Rectangle 12"/>
          <p:cNvSpPr>
            <a:spLocks noChangeArrowheads="1"/>
          </p:cNvSpPr>
          <p:nvPr/>
        </p:nvSpPr>
        <p:spPr bwMode="auto">
          <a:xfrm>
            <a:off x="730250" y="1657760"/>
            <a:ext cx="599179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文本框 1"/>
          <p:cNvSpPr txBox="1"/>
          <p:nvPr/>
        </p:nvSpPr>
        <p:spPr>
          <a:xfrm>
            <a:off x="-916" y="1027034"/>
            <a:ext cx="12281816" cy="460375"/>
          </a:xfrm>
          <a:prstGeom prst="rect">
            <a:avLst/>
          </a:prstGeom>
          <a:noFill/>
        </p:spPr>
        <p:txBody>
          <a:bodyPr wrap="square" rtlCol="0">
            <a:spAutoFit/>
          </a:bodyPr>
          <a:lstStyle/>
          <a:p>
            <a:pPr marL="0" indent="0">
              <a:buFont typeface="Wingdings" panose="05000000000000000000" pitchFamily="2" charset="2"/>
              <a:buNone/>
            </a:pPr>
            <a:r>
              <a:rPr lang="en-US" altLang="zh-CN" sz="2400" b="1" dirty="0">
                <a:solidFill>
                  <a:srgbClr val="FF0000"/>
                </a:solidFill>
                <a:latin typeface="宋体" panose="02010600030101010101" pitchFamily="2" charset="-122"/>
                <a:ea typeface="宋体" panose="02010600030101010101" pitchFamily="2" charset="-122"/>
              </a:rPr>
              <a:t>·</a:t>
            </a:r>
            <a:r>
              <a:rPr lang="zh-CN" altLang="zh-CN" sz="2400" b="1" dirty="0">
                <a:solidFill>
                  <a:srgbClr val="FF0000"/>
                </a:solidFill>
                <a:latin typeface="宋体" panose="02010600030101010101" pitchFamily="2" charset="-122"/>
                <a:ea typeface="宋体" panose="02010600030101010101" pitchFamily="2" charset="-122"/>
              </a:rPr>
              <a:t>简单探测器</a:t>
            </a:r>
            <a:r>
              <a:rPr lang="zh-CN" altLang="en-US" sz="2400" b="1"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在主动传感器</a:t>
            </a:r>
            <a:r>
              <a:rPr lang="zh-CN" altLang="en-US" sz="2400" b="1" dirty="0">
                <a:latin typeface="宋体" panose="02010600030101010101" pitchFamily="2" charset="-122"/>
                <a:ea typeface="宋体" panose="02010600030101010101" pitchFamily="2" charset="-122"/>
              </a:rPr>
              <a:t>基础</a:t>
            </a:r>
            <a:r>
              <a:rPr lang="zh-CN" altLang="zh-CN" sz="2400" b="1" dirty="0">
                <a:latin typeface="宋体" panose="02010600030101010101" pitchFamily="2" charset="-122"/>
                <a:ea typeface="宋体" panose="02010600030101010101" pitchFamily="2" charset="-122"/>
              </a:rPr>
              <a:t>上，将发射器信号随机关闭，以验证任何蠕虫的存在。</a:t>
            </a:r>
            <a:endParaRPr lang="zh-CN" altLang="en-US" sz="2400" b="1" dirty="0">
              <a:latin typeface="宋体" panose="02010600030101010101" pitchFamily="2" charset="-122"/>
              <a:ea typeface="宋体" panose="02010600030101010101" pitchFamily="2" charset="-122"/>
            </a:endParaRPr>
          </a:p>
        </p:txBody>
      </p:sp>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t="8683"/>
          <a:stretch>
            <a:fillRect/>
          </a:stretch>
        </p:blipFill>
        <p:spPr>
          <a:xfrm>
            <a:off x="3117569" y="5469112"/>
            <a:ext cx="5492528" cy="75728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350" y="1892983"/>
            <a:ext cx="10278269" cy="33411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9195416"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err="1">
                <a:solidFill>
                  <a:srgbClr val="4B649F"/>
                </a:solidFill>
                <a:latin typeface="Times New Roman" panose="02020603050405020304" pitchFamily="18" charset="0"/>
                <a:cs typeface="Times New Roman" panose="02020603050405020304" pitchFamily="18" charset="0"/>
              </a:rPr>
              <a:t>PyCRA</a:t>
            </a:r>
            <a:r>
              <a:rPr lang="zh-CN" altLang="en-US" b="1" dirty="0" err="1">
                <a:solidFill>
                  <a:srgbClr val="4B649F"/>
                </a:solidFill>
                <a:latin typeface="Times New Roman" panose="02020603050405020304" pitchFamily="18" charset="0"/>
                <a:cs typeface="Times New Roman" panose="02020603050405020304" pitchFamily="18" charset="0"/>
              </a:rPr>
              <a:t>：</a:t>
            </a:r>
            <a:r>
              <a:rPr lang="en-US" altLang="zh-CN" b="1" dirty="0" err="1">
                <a:solidFill>
                  <a:srgbClr val="4B649F"/>
                </a:solidFill>
                <a:latin typeface="Times New Roman" panose="02020603050405020304" pitchFamily="18" charset="0"/>
                <a:cs typeface="Times New Roman" panose="02020603050405020304" pitchFamily="18" charset="0"/>
              </a:rPr>
              <a:t>Physical Challenge-Response Authentication</a:t>
            </a:r>
            <a:endParaRPr lang="en-US" altLang="zh-CN" b="1" dirty="0" err="1">
              <a:solidFill>
                <a:srgbClr val="4B649F"/>
              </a:solidFill>
              <a:latin typeface="Times New Roman" panose="02020603050405020304" pitchFamily="18" charset="0"/>
              <a:cs typeface="Times New Roman" panose="02020603050405020304" pitchFamily="18" charset="0"/>
            </a:endParaRP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Rectangle 12"/>
          <p:cNvSpPr>
            <a:spLocks noChangeArrowheads="1"/>
          </p:cNvSpPr>
          <p:nvPr/>
        </p:nvSpPr>
        <p:spPr bwMode="auto">
          <a:xfrm>
            <a:off x="730250" y="1657760"/>
            <a:ext cx="599179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文本框 17"/>
          <p:cNvSpPr txBox="1"/>
          <p:nvPr/>
        </p:nvSpPr>
        <p:spPr>
          <a:xfrm>
            <a:off x="-281" y="1066754"/>
            <a:ext cx="12281816" cy="829945"/>
          </a:xfrm>
          <a:prstGeom prst="rect">
            <a:avLst/>
          </a:prstGeom>
          <a:noFill/>
        </p:spPr>
        <p:txBody>
          <a:bodyPr wrap="square" rtlCol="0">
            <a:spAutoFit/>
          </a:bodyPr>
          <a:lstStyle/>
          <a:p>
            <a:pPr marL="0" indent="0">
              <a:buFont typeface="Wingdings" panose="05000000000000000000" pitchFamily="2" charset="2"/>
              <a:buNone/>
            </a:pPr>
            <a:r>
              <a:rPr lang="en-US" altLang="zh-CN" sz="2400" b="1" dirty="0">
                <a:solidFill>
                  <a:srgbClr val="FF0000"/>
                </a:solidFill>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混淆阶段</a:t>
            </a:r>
            <a:r>
              <a:rPr lang="zh-CN" altLang="en-US" sz="2400" b="1" dirty="0">
                <a:latin typeface="宋体" panose="02010600030101010101" pitchFamily="2" charset="-122"/>
                <a:ea typeface="宋体" panose="02010600030101010101" pitchFamily="2" charset="-122"/>
              </a:rPr>
              <a:t>：首先将受害者传感器的传输功率降低到略超过噪声水平的水平，之后，发射器信号完全关闭并进入沉默阶段。</a:t>
            </a:r>
            <a:endParaRPr lang="zh-CN" altLang="en-US" sz="24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2006600" y="2344420"/>
            <a:ext cx="8179435" cy="34709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8610600" y="0"/>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33350" y="125413"/>
            <a:ext cx="639763" cy="638175"/>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a:p>
          </p:txBody>
        </p:sp>
      </p:grpSp>
      <p:sp>
        <p:nvSpPr>
          <p:cNvPr id="32786" name="文本框 22"/>
          <p:cNvSpPr txBox="1">
            <a:spLocks noChangeArrowheads="1"/>
          </p:cNvSpPr>
          <p:nvPr/>
        </p:nvSpPr>
        <p:spPr bwMode="auto">
          <a:xfrm>
            <a:off x="868363" y="25400"/>
            <a:ext cx="9195416"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err="1">
                <a:solidFill>
                  <a:srgbClr val="4B649F"/>
                </a:solidFill>
                <a:latin typeface="Times New Roman" panose="02020603050405020304" pitchFamily="18" charset="0"/>
                <a:cs typeface="Times New Roman" panose="02020603050405020304" pitchFamily="18" charset="0"/>
              </a:rPr>
              <a:t>PyCRA</a:t>
            </a:r>
            <a:r>
              <a:rPr lang="zh-CN" altLang="en-US" b="1" dirty="0" err="1">
                <a:solidFill>
                  <a:srgbClr val="4B649F"/>
                </a:solidFill>
                <a:latin typeface="Times New Roman" panose="02020603050405020304" pitchFamily="18" charset="0"/>
                <a:cs typeface="Times New Roman" panose="02020603050405020304" pitchFamily="18" charset="0"/>
              </a:rPr>
              <a:t>：</a:t>
            </a:r>
            <a:r>
              <a:rPr lang="en-US" altLang="zh-CN" b="1" dirty="0" err="1">
                <a:solidFill>
                  <a:srgbClr val="4B649F"/>
                </a:solidFill>
                <a:latin typeface="Times New Roman" panose="02020603050405020304" pitchFamily="18" charset="0"/>
                <a:cs typeface="Times New Roman" panose="02020603050405020304" pitchFamily="18" charset="0"/>
                <a:sym typeface="+mn-ea"/>
              </a:rPr>
              <a:t>Physical Challenge-Response Authentication</a:t>
            </a:r>
            <a:endParaRPr lang="en-US" altLang="zh-CN" b="1" dirty="0" err="1">
              <a:solidFill>
                <a:srgbClr val="4B649F"/>
              </a:solidFill>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None/>
            </a:pPr>
            <a:endParaRPr lang="zh-CN" altLang="en-US" b="1" dirty="0">
              <a:solidFill>
                <a:srgbClr val="4B649F"/>
              </a:solidFill>
            </a:endParaRPr>
          </a:p>
        </p:txBody>
      </p:sp>
      <p:cxnSp>
        <p:nvCxnSpPr>
          <p:cNvPr id="24" name="直接连接符 2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Rectangle 12"/>
          <p:cNvSpPr>
            <a:spLocks noChangeArrowheads="1"/>
          </p:cNvSpPr>
          <p:nvPr/>
        </p:nvSpPr>
        <p:spPr bwMode="auto">
          <a:xfrm>
            <a:off x="730250" y="1657760"/>
            <a:ext cx="599179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916" y="1027034"/>
                <a:ext cx="12281816" cy="969645"/>
              </a:xfrm>
              <a:prstGeom prst="rect">
                <a:avLst/>
              </a:prstGeom>
              <a:noFill/>
            </p:spPr>
            <p:txBody>
              <a:bodyPr wrap="square" rtlCol="0">
                <a:spAutoFit/>
              </a:bodyPr>
              <a:lstStyle/>
              <a:p>
                <a:pPr marL="0" indent="0">
                  <a:buFont typeface="Wingdings" panose="05000000000000000000" pitchFamily="2" charset="2"/>
                  <a:buNone/>
                </a:pPr>
                <a:r>
                  <a:rPr lang="en-US" altLang="zh-CN" sz="2800" b="1" dirty="0">
                    <a:solidFill>
                      <a:srgbClr val="FF0000"/>
                    </a:solidFill>
                    <a:latin typeface="宋体" panose="02010600030101010101" pitchFamily="2" charset="-122"/>
                    <a:ea typeface="宋体" panose="02010600030101010101" pitchFamily="2" charset="-122"/>
                    <a:sym typeface="+mn-ea"/>
                  </a:rPr>
                  <a:t>·</a:t>
                </a:r>
                <a:r>
                  <a:rPr lang="en-US" altLang="zh-CN" sz="2800" b="1" smtClean="0">
                    <a:solidFill>
                      <a:srgbClr val="FF0000"/>
                    </a:solidFill>
                    <a:effectLst/>
                    <a:latin typeface="Cambria Math" panose="02040503050406030204" pitchFamily="18" charset="0"/>
                    <a:ea typeface="宋体" panose="02010600030101010101" pitchFamily="2" charset="-122"/>
                    <a:cs typeface="Cambria Math" panose="02040503050406030204" pitchFamily="18" charset="0"/>
                  </a:rPr>
                  <a:t> </a:t>
                </a:r>
                <a14:m>
                  <m:oMath xmlns:m="http://schemas.openxmlformats.org/officeDocument/2006/math">
                    <m:sSup>
                      <m:sSupPr>
                        <m:ctrlPr>
                          <a:rPr lang="zh-CN" altLang="zh-CN" sz="2800" b="1" i="1" smtClean="0">
                            <a:solidFill>
                              <a:srgbClr val="FF0000"/>
                            </a:solidFill>
                            <a:effectLst/>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800" b="1" i="1">
                            <a:solidFill>
                              <a:srgbClr val="FF0000"/>
                            </a:solidFill>
                            <a:effectLst/>
                            <a:latin typeface="Cambria Math" panose="02040503050406030204" pitchFamily="18" charset="0"/>
                            <a:ea typeface="MS Mincho" charset="0"/>
                            <a:cs typeface="Cambria Math" panose="02040503050406030204" pitchFamily="18" charset="0"/>
                          </a:rPr>
                          <m:t>𝝌</m:t>
                        </m:r>
                      </m:e>
                      <m:sup>
                        <m:r>
                          <a:rPr lang="en-US" altLang="zh-CN" sz="2800" b="1" i="1">
                            <a:solidFill>
                              <a:srgbClr val="FF0000"/>
                            </a:solidFill>
                            <a:effectLst/>
                            <a:latin typeface="Cambria Math" panose="02040503050406030204" pitchFamily="18" charset="0"/>
                            <a:ea typeface="宋体" panose="02010600030101010101" pitchFamily="2" charset="-122"/>
                            <a:cs typeface="Cambria Math" panose="02040503050406030204" pitchFamily="18" charset="0"/>
                          </a:rPr>
                          <m:t>𝟐</m:t>
                        </m:r>
                      </m:sup>
                    </m:sSup>
                  </m:oMath>
                </a14:m>
                <a:r>
                  <a:rPr lang="zh-CN"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探测器</a:t>
                </a:r>
                <a:r>
                  <a:rPr lang="zh-CN" altLang="en-US" sz="2800" b="1" dirty="0">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sSup>
                      <m:sSupPr>
                        <m:ctrlPr>
                          <a:rPr lang="zh-CN" altLang="zh-CN" sz="2800" b="1"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800" b="1" i="1">
                            <a:latin typeface="Cambria Math" panose="02040503050406030204" pitchFamily="18" charset="0"/>
                            <a:ea typeface="MS Mincho" charset="0"/>
                            <a:cs typeface="Cambria Math" panose="02040503050406030204" pitchFamily="18" charset="0"/>
                          </a:rPr>
                          <m:t>𝝌</m:t>
                        </m:r>
                      </m:e>
                      <m:sup>
                        <m:r>
                          <a:rPr lang="en-US" altLang="zh-CN" sz="2800" b="1" i="1">
                            <a:latin typeface="Cambria Math" panose="02040503050406030204" pitchFamily="18" charset="0"/>
                            <a:ea typeface="宋体" panose="02010600030101010101" pitchFamily="2" charset="-122"/>
                            <a:cs typeface="Cambria Math" panose="02040503050406030204" pitchFamily="18" charset="0"/>
                          </a:rPr>
                          <m:t>𝟐</m:t>
                        </m:r>
                      </m:sup>
                    </m:sSup>
                  </m:oMath>
                </a14:m>
                <a:r>
                  <a:rPr lang="zh-CN" altLang="en-US" sz="2800" b="1" dirty="0">
                    <a:latin typeface="宋体" panose="02010600030101010101" pitchFamily="2" charset="-122"/>
                    <a:ea typeface="宋体" panose="02010600030101010101" pitchFamily="2" charset="-122"/>
                    <a:cs typeface="宋体" panose="02010600030101010101" pitchFamily="2" charset="-122"/>
                  </a:rPr>
                  <a:t>探测器是一种更先进的探测器，设计来识别过渡期间的欺骗尝试。</a:t>
                </a:r>
                <a:endParaRPr lang="zh-CN" altLang="en-US" sz="2800" b="1"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916" y="1027034"/>
                <a:ext cx="12281816" cy="969645"/>
              </a:xfrm>
              <a:prstGeom prst="rect">
                <a:avLst/>
              </a:prstGeom>
              <a:blipFill rotWithShape="1">
                <a:blip r:embed="rId2"/>
                <a:stretch>
                  <a:fillRect l="2" t="-25" b="25"/>
                </a:stretch>
              </a:blipFill>
            </p:spPr>
            <p:txBody>
              <a:bodyPr/>
              <a:lstStyle/>
              <a:p>
                <a:r>
                  <a:rPr lang="zh-CN" altLang="en-US">
                    <a:noFill/>
                  </a:rPr>
                  <a:t> </a:t>
                </a:r>
              </a:p>
            </p:txBody>
          </p:sp>
        </mc:Fallback>
      </mc:AlternateContent>
      <p:sp>
        <p:nvSpPr>
          <p:cNvPr id="5" name="文本框 4"/>
          <p:cNvSpPr txBox="1"/>
          <p:nvPr/>
        </p:nvSpPr>
        <p:spPr>
          <a:xfrm>
            <a:off x="272415" y="2129790"/>
            <a:ext cx="7778750" cy="4461510"/>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cs typeface="宋体" panose="02010600030101010101" pitchFamily="2" charset="-122"/>
              </a:rPr>
              <a:t>步骤如下：</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选择随机时间</a:t>
            </a:r>
            <a:r>
              <a:rPr lang="en-US" altLang="zh-CN" sz="2000" b="1" dirty="0">
                <a:latin typeface="宋体" panose="02010600030101010101" pitchFamily="2" charset="-122"/>
                <a:ea typeface="宋体" panose="02010600030101010101" pitchFamily="2" charset="-122"/>
                <a:cs typeface="宋体" panose="02010600030101010101" pitchFamily="2" charset="-122"/>
              </a:rPr>
              <a:t>, </a:t>
            </a:r>
            <a:r>
              <a:rPr lang="en-US" altLang="zh-CN" sz="2000" b="1" dirty="0" err="1">
                <a:latin typeface="宋体" panose="02010600030101010101" pitchFamily="2" charset="-122"/>
                <a:ea typeface="宋体" panose="02010600030101010101" pitchFamily="2" charset="-122"/>
                <a:cs typeface="宋体" panose="02010600030101010101" pitchFamily="2" charset="-122"/>
              </a:rPr>
              <a:t>t_challenge</a:t>
            </a:r>
            <a:r>
              <a:rPr lang="en-US" altLang="zh-CN" sz="2000" b="1" dirty="0">
                <a:latin typeface="宋体" panose="02010600030101010101" pitchFamily="2" charset="-122"/>
                <a:ea typeface="宋体" panose="02010600030101010101" pitchFamily="2" charset="-122"/>
                <a:cs typeface="宋体" panose="02010600030101010101" pitchFamily="2" charset="-122"/>
              </a:rPr>
              <a:t> and </a:t>
            </a:r>
            <a:r>
              <a:rPr lang="en-US" altLang="zh-CN" sz="2000" b="1" dirty="0" err="1">
                <a:latin typeface="宋体" panose="02010600030101010101" pitchFamily="2" charset="-122"/>
                <a:ea typeface="宋体" panose="02010600030101010101" pitchFamily="2" charset="-122"/>
                <a:cs typeface="宋体" panose="02010600030101010101" pitchFamily="2" charset="-122"/>
              </a:rPr>
              <a:t>t_confusion</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marL="800100" lvl="1" indent="-342900">
              <a:buFont typeface="Wingdings" panose="05000000000000000000" pitchFamily="2" charset="2"/>
              <a:buChar char="l"/>
            </a:pP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发出一个物理挑战，在</a:t>
            </a:r>
            <a:r>
              <a:rPr lang="en-US" altLang="zh-CN" sz="2000" b="1" dirty="0">
                <a:latin typeface="宋体" panose="02010600030101010101" pitchFamily="2" charset="-122"/>
                <a:ea typeface="宋体" panose="02010600030101010101" pitchFamily="2" charset="-122"/>
                <a:cs typeface="宋体" panose="02010600030101010101" pitchFamily="2" charset="-122"/>
              </a:rPr>
              <a:t>time  </a:t>
            </a:r>
            <a:r>
              <a:rPr lang="en-US" altLang="zh-CN" sz="2000" b="1" dirty="0" err="1">
                <a:latin typeface="宋体" panose="02010600030101010101" pitchFamily="2" charset="-122"/>
                <a:ea typeface="宋体" panose="02010600030101010101" pitchFamily="2" charset="-122"/>
                <a:cs typeface="宋体" panose="02010600030101010101" pitchFamily="2" charset="-122"/>
              </a:rPr>
              <a:t>t_challenge</a:t>
            </a:r>
            <a:r>
              <a:rPr lang="zh-CN" altLang="en-US" sz="2000" b="1" dirty="0">
                <a:latin typeface="宋体" panose="02010600030101010101" pitchFamily="2" charset="-122"/>
                <a:ea typeface="宋体" panose="02010600030101010101" pitchFamily="2" charset="-122"/>
                <a:cs typeface="宋体" panose="02010600030101010101" pitchFamily="2" charset="-122"/>
              </a:rPr>
              <a:t>时进入</a:t>
            </a:r>
            <a:r>
              <a:rPr lang="en-US" altLang="zh-CN" sz="2000" b="1" dirty="0">
                <a:latin typeface="宋体" panose="02010600030101010101" pitchFamily="2" charset="-122"/>
                <a:ea typeface="宋体" panose="02010600030101010101" pitchFamily="2" charset="-122"/>
                <a:cs typeface="宋体" panose="02010600030101010101" pitchFamily="2" charset="-122"/>
              </a:rPr>
              <a:t>confusion phase</a:t>
            </a:r>
            <a:r>
              <a:rPr lang="zh-CN" altLang="en-US" sz="2000" b="1" dirty="0">
                <a:latin typeface="宋体" panose="02010600030101010101" pitchFamily="2" charset="-122"/>
                <a:ea typeface="宋体" panose="02010600030101010101" pitchFamily="2" charset="-122"/>
                <a:cs typeface="宋体" panose="02010600030101010101" pitchFamily="2" charset="-122"/>
              </a:rPr>
              <a:t>，然后在</a:t>
            </a:r>
            <a:r>
              <a:rPr lang="en-US" altLang="zh-CN" sz="2000" b="1" dirty="0">
                <a:latin typeface="宋体" panose="02010600030101010101" pitchFamily="2" charset="-122"/>
                <a:ea typeface="宋体" panose="02010600030101010101" pitchFamily="2" charset="-122"/>
                <a:cs typeface="宋体" panose="02010600030101010101" pitchFamily="2" charset="-122"/>
              </a:rPr>
              <a:t>time </a:t>
            </a:r>
            <a:r>
              <a:rPr lang="en-US" altLang="zh-CN" sz="2000" b="1" dirty="0" err="1">
                <a:latin typeface="宋体" panose="02010600030101010101" pitchFamily="2" charset="-122"/>
                <a:ea typeface="宋体" panose="02010600030101010101" pitchFamily="2" charset="-122"/>
                <a:cs typeface="宋体" panose="02010600030101010101" pitchFamily="2" charset="-122"/>
              </a:rPr>
              <a:t>t_challenge</a:t>
            </a:r>
            <a:r>
              <a:rPr lang="en-US" altLang="zh-CN" sz="2000" b="1" dirty="0">
                <a:latin typeface="宋体" panose="02010600030101010101" pitchFamily="2" charset="-122"/>
                <a:ea typeface="宋体" panose="02010600030101010101" pitchFamily="2" charset="-122"/>
                <a:cs typeface="宋体" panose="02010600030101010101" pitchFamily="2" charset="-122"/>
              </a:rPr>
              <a:t> + </a:t>
            </a:r>
            <a:r>
              <a:rPr lang="en-US" altLang="zh-CN" sz="2000" b="1" dirty="0" err="1">
                <a:latin typeface="宋体" panose="02010600030101010101" pitchFamily="2" charset="-122"/>
                <a:ea typeface="宋体" panose="02010600030101010101" pitchFamily="2" charset="-122"/>
                <a:cs typeface="宋体" panose="02010600030101010101" pitchFamily="2" charset="-122"/>
              </a:rPr>
              <a:t>t_confusion</a:t>
            </a:r>
            <a:r>
              <a:rPr lang="zh-CN" altLang="en-US" sz="2000" b="1" dirty="0">
                <a:latin typeface="宋体" panose="02010600030101010101" pitchFamily="2" charset="-122"/>
                <a:ea typeface="宋体" panose="02010600030101010101" pitchFamily="2" charset="-122"/>
                <a:cs typeface="宋体" panose="02010600030101010101" pitchFamily="2" charset="-122"/>
              </a:rPr>
              <a:t>时进入</a:t>
            </a:r>
            <a:r>
              <a:rPr lang="en-US" altLang="zh-CN" sz="2000" b="1" dirty="0">
                <a:latin typeface="宋体" panose="02010600030101010101" pitchFamily="2" charset="-122"/>
                <a:ea typeface="宋体" panose="02010600030101010101" pitchFamily="2" charset="-122"/>
                <a:cs typeface="宋体" panose="02010600030101010101" pitchFamily="2" charset="-122"/>
              </a:rPr>
              <a:t>silent phase</a:t>
            </a:r>
            <a:r>
              <a:rPr lang="zh-CN" altLang="en-US" sz="2000" b="1" dirty="0">
                <a:latin typeface="宋体" panose="02010600030101010101" pitchFamily="2" charset="-122"/>
                <a:ea typeface="宋体" panose="02010600030101010101" pitchFamily="2" charset="-122"/>
                <a:cs typeface="宋体" panose="02010600030101010101" pitchFamily="2" charset="-122"/>
              </a:rPr>
              <a:t>。</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marL="800100" lvl="1" indent="-342900">
              <a:buFont typeface="Wingdings" panose="05000000000000000000" pitchFamily="2" charset="2"/>
              <a:buChar char="l"/>
            </a:pP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rPr>
              <a:t>·Residual Calculation</a:t>
            </a:r>
            <a:r>
              <a:rPr lang="zh-CN" altLang="en-US" sz="2000" b="1" dirty="0">
                <a:latin typeface="宋体" panose="02010600030101010101" pitchFamily="2" charset="-122"/>
                <a:ea typeface="宋体" panose="02010600030101010101" pitchFamily="2" charset="-122"/>
                <a:cs typeface="宋体" panose="02010600030101010101" pitchFamily="2" charset="-122"/>
              </a:rPr>
              <a:t>：通过推导残差平方和来衡量实际产出与估计的偏差有多大。</a:t>
            </a:r>
            <a:r>
              <a:rPr lang="en-US" altLang="zh-CN" sz="2000" b="1" dirty="0">
                <a:latin typeface="宋体" panose="02010600030101010101" pitchFamily="2" charset="-122"/>
                <a:ea typeface="宋体" panose="02010600030101010101" pitchFamily="2" charset="-122"/>
                <a:cs typeface="宋体" panose="02010600030101010101" pitchFamily="2" charset="-122"/>
              </a:rPr>
              <a:t>T</a:t>
            </a:r>
            <a:r>
              <a:rPr lang="zh-CN" altLang="en-US" sz="2000" b="1" dirty="0">
                <a:latin typeface="宋体" panose="02010600030101010101" pitchFamily="2" charset="-122"/>
                <a:ea typeface="宋体" panose="02010600030101010101" pitchFamily="2" charset="-122"/>
                <a:cs typeface="宋体" panose="02010600030101010101" pitchFamily="2" charset="-122"/>
              </a:rPr>
              <a:t>为预设的时间间隔，</a:t>
            </a:r>
            <a:r>
              <a:rPr lang="en-US" altLang="zh-CN" sz="2000" b="1" dirty="0">
                <a:latin typeface="宋体" panose="02010600030101010101" pitchFamily="2" charset="-122"/>
                <a:ea typeface="宋体" panose="02010600030101010101" pitchFamily="2" charset="-122"/>
                <a:cs typeface="宋体" panose="02010600030101010101" pitchFamily="2" charset="-122"/>
              </a:rPr>
              <a:t>t</a:t>
            </a:r>
            <a:r>
              <a:rPr lang="zh-CN" altLang="en-US" sz="2000" b="1" dirty="0">
                <a:latin typeface="宋体" panose="02010600030101010101" pitchFamily="2" charset="-122"/>
                <a:ea typeface="宋体" panose="02010600030101010101" pitchFamily="2" charset="-122"/>
                <a:cs typeface="宋体" panose="02010600030101010101" pitchFamily="2" charset="-122"/>
              </a:rPr>
              <a:t>为</a:t>
            </a:r>
            <a:r>
              <a:rPr lang="en-US" altLang="zh-CN" sz="2000" b="1" dirty="0">
                <a:latin typeface="宋体" panose="02010600030101010101" pitchFamily="2" charset="-122"/>
                <a:ea typeface="宋体" panose="02010600030101010101" pitchFamily="2" charset="-122"/>
                <a:cs typeface="宋体" panose="02010600030101010101" pitchFamily="2" charset="-122"/>
              </a:rPr>
              <a:t>actuator</a:t>
            </a:r>
            <a:r>
              <a:rPr lang="zh-CN" altLang="en-US" sz="2000" b="1" dirty="0">
                <a:latin typeface="宋体" panose="02010600030101010101" pitchFamily="2" charset="-122"/>
                <a:ea typeface="宋体" panose="02010600030101010101" pitchFamily="2" charset="-122"/>
                <a:cs typeface="宋体" panose="02010600030101010101" pitchFamily="2" charset="-122"/>
              </a:rPr>
              <a:t>完全关闭发射信号的瞬间。</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marL="800100" lvl="1" indent="-342900">
              <a:buFont typeface="Wingdings" panose="05000000000000000000" pitchFamily="2" charset="2"/>
              <a:buChar char="l"/>
            </a:pP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lvl="1" indent="0">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rPr>
              <a:t>·Detection Alarm</a:t>
            </a:r>
            <a:r>
              <a:rPr lang="zh-CN" altLang="en-US" sz="2000" b="1" dirty="0">
                <a:latin typeface="宋体" panose="02010600030101010101" pitchFamily="2" charset="-122"/>
                <a:ea typeface="宋体" panose="02010600030101010101" pitchFamily="2" charset="-122"/>
                <a:cs typeface="宋体" panose="02010600030101010101" pitchFamily="2" charset="-122"/>
              </a:rPr>
              <a:t>：将</a:t>
            </a:r>
            <a:r>
              <a:rPr lang="en-US" altLang="zh-CN" sz="2000" b="1" dirty="0">
                <a:latin typeface="宋体" panose="02010600030101010101" pitchFamily="2" charset="-122"/>
                <a:ea typeface="宋体" panose="02010600030101010101" pitchFamily="2" charset="-122"/>
                <a:cs typeface="宋体" panose="02010600030101010101" pitchFamily="2" charset="-122"/>
              </a:rPr>
              <a:t>χ^2</a:t>
            </a:r>
            <a:r>
              <a:rPr lang="zh-CN" altLang="en-US" sz="2000" b="1" dirty="0">
                <a:latin typeface="宋体" panose="02010600030101010101" pitchFamily="2" charset="-122"/>
                <a:ea typeface="宋体" panose="02010600030101010101" pitchFamily="2" charset="-122"/>
                <a:cs typeface="宋体" panose="02010600030101010101" pitchFamily="2" charset="-122"/>
              </a:rPr>
              <a:t>残差</a:t>
            </a:r>
            <a:r>
              <a:rPr lang="en-US" altLang="zh-CN" sz="2000" b="1" dirty="0">
                <a:latin typeface="宋体" panose="02010600030101010101" pitchFamily="2" charset="-122"/>
                <a:ea typeface="宋体" panose="02010600030101010101" pitchFamily="2" charset="-122"/>
                <a:cs typeface="宋体" panose="02010600030101010101" pitchFamily="2" charset="-122"/>
              </a:rPr>
              <a:t>g(t)</a:t>
            </a:r>
            <a:r>
              <a:rPr lang="zh-CN" altLang="en-US" sz="2000" b="1" dirty="0">
                <a:latin typeface="宋体" panose="02010600030101010101" pitchFamily="2" charset="-122"/>
                <a:ea typeface="宋体" panose="02010600030101010101" pitchFamily="2" charset="-122"/>
                <a:cs typeface="宋体" panose="02010600030101010101" pitchFamily="2" charset="-122"/>
              </a:rPr>
              <a:t>与预先计算的警报阈值</a:t>
            </a:r>
            <a:r>
              <a:rPr lang="en-US" altLang="zh-CN" sz="2000" b="1" dirty="0">
                <a:latin typeface="宋体" panose="02010600030101010101" pitchFamily="2" charset="-122"/>
                <a:ea typeface="宋体" panose="02010600030101010101" pitchFamily="2" charset="-122"/>
                <a:cs typeface="宋体" panose="02010600030101010101" pitchFamily="2" charset="-122"/>
              </a:rPr>
              <a:t>α</a:t>
            </a:r>
            <a:r>
              <a:rPr lang="zh-CN" altLang="en-US" sz="2000" b="1" dirty="0">
                <a:latin typeface="宋体" panose="02010600030101010101" pitchFamily="2" charset="-122"/>
                <a:ea typeface="宋体" panose="02010600030101010101" pitchFamily="2" charset="-122"/>
                <a:cs typeface="宋体" panose="02010600030101010101" pitchFamily="2" charset="-122"/>
              </a:rPr>
              <a:t>进行比较。这个警报阈值是根据噪声</a:t>
            </a:r>
            <a:r>
              <a:rPr lang="en-US" altLang="zh-CN" sz="2000" b="1" dirty="0">
                <a:latin typeface="宋体" panose="02010600030101010101" pitchFamily="2" charset="-122"/>
                <a:ea typeface="宋体" panose="02010600030101010101" pitchFamily="2" charset="-122"/>
                <a:cs typeface="宋体" panose="02010600030101010101" pitchFamily="2" charset="-122"/>
              </a:rPr>
              <a:t>v(t)</a:t>
            </a:r>
            <a:r>
              <a:rPr lang="zh-CN" altLang="en-US" sz="2000" b="1" dirty="0">
                <a:latin typeface="宋体" panose="02010600030101010101" pitchFamily="2" charset="-122"/>
                <a:ea typeface="宋体" panose="02010600030101010101" pitchFamily="2" charset="-122"/>
                <a:cs typeface="宋体" panose="02010600030101010101" pitchFamily="2" charset="-122"/>
              </a:rPr>
              <a:t>选择的。只要满足条件</a:t>
            </a:r>
            <a:r>
              <a:rPr lang="en-US" altLang="zh-CN" sz="2000" b="1" dirty="0">
                <a:latin typeface="宋体" panose="02010600030101010101" pitchFamily="2" charset="-122"/>
                <a:ea typeface="宋体" panose="02010600030101010101" pitchFamily="2" charset="-122"/>
                <a:cs typeface="宋体" panose="02010600030101010101" pitchFamily="2" charset="-122"/>
              </a:rPr>
              <a:t>g(t) &gt;α</a:t>
            </a:r>
            <a:r>
              <a:rPr lang="zh-CN" altLang="en-US" sz="2000" b="1" dirty="0">
                <a:latin typeface="宋体" panose="02010600030101010101" pitchFamily="2" charset="-122"/>
                <a:ea typeface="宋体" panose="02010600030101010101" pitchFamily="2" charset="-122"/>
                <a:cs typeface="宋体" panose="02010600030101010101" pitchFamily="2" charset="-122"/>
              </a:rPr>
              <a:t>，传感器就声明检测到攻击者</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p:cNvPicPr>
            <a:picLocks noChangeAspect="1"/>
          </p:cNvPicPr>
          <p:nvPr/>
        </p:nvPicPr>
        <p:blipFill>
          <a:blip r:embed="rId3"/>
          <a:stretch>
            <a:fillRect/>
          </a:stretch>
        </p:blipFill>
        <p:spPr>
          <a:xfrm>
            <a:off x="8712835" y="3143885"/>
            <a:ext cx="3002280" cy="960120"/>
          </a:xfrm>
          <a:prstGeom prst="rect">
            <a:avLst/>
          </a:prstGeom>
        </p:spPr>
      </p:pic>
      <p:pic>
        <p:nvPicPr>
          <p:cNvPr id="4" name="图片 3"/>
          <p:cNvPicPr>
            <a:picLocks noChangeAspect="1"/>
          </p:cNvPicPr>
          <p:nvPr/>
        </p:nvPicPr>
        <p:blipFill>
          <a:blip r:embed="rId4"/>
          <a:stretch>
            <a:fillRect/>
          </a:stretch>
        </p:blipFill>
        <p:spPr>
          <a:xfrm>
            <a:off x="8766175" y="4516755"/>
            <a:ext cx="3002280" cy="815340"/>
          </a:xfrm>
          <a:prstGeom prst="rect">
            <a:avLst/>
          </a:prstGeom>
        </p:spPr>
      </p:pic>
    </p:spTree>
  </p:cSld>
  <p:clrMapOvr>
    <a:masterClrMapping/>
  </p:clrMapOvr>
</p:sld>
</file>

<file path=ppt/theme/theme1.xml><?xml version="1.0" encoding="utf-8"?>
<a:theme xmlns:a="http://schemas.openxmlformats.org/drawingml/2006/main" name="第一PPT，www.1ppt.com">
  <a:themeElements>
    <a:clrScheme name="自定义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4E67C8"/>
      </a:accent6>
      <a:hlink>
        <a:srgbClr val="56C7AA"/>
      </a:hlink>
      <a:folHlink>
        <a:srgbClr val="59A8D1"/>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4E67C8"/>
    </a:accent6>
    <a:hlink>
      <a:srgbClr val="56C7AA"/>
    </a:hlink>
    <a:folHlink>
      <a:srgbClr val="59A8D1"/>
    </a:folHlink>
  </a:clrScheme>
</a:themeOverride>
</file>

<file path=ppt/theme/themeOverride2.xml><?xml version="1.0" encoding="utf-8"?>
<a:themeOverride xmlns:a="http://schemas.openxmlformats.org/drawingml/2006/main">
  <a:clrScheme name="自定义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4E67C8"/>
    </a:accent6>
    <a:hlink>
      <a:srgbClr val="56C7AA"/>
    </a:hlink>
    <a:folHlink>
      <a:srgbClr val="59A8D1"/>
    </a:folHlink>
  </a:clrScheme>
</a:themeOverride>
</file>

<file path=docProps/app.xml><?xml version="1.0" encoding="utf-8"?>
<Properties xmlns="http://schemas.openxmlformats.org/officeDocument/2006/extended-properties" xmlns:vt="http://schemas.openxmlformats.org/officeDocument/2006/docPropsVTypes">
  <TotalTime>0</TotalTime>
  <Words>2598</Words>
  <Application>WPS 演示</Application>
  <PresentationFormat>宽屏</PresentationFormat>
  <Paragraphs>205</Paragraphs>
  <Slides>22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微软雅黑</vt:lpstr>
      <vt:lpstr>Calibri</vt:lpstr>
      <vt:lpstr>黑体</vt:lpstr>
      <vt:lpstr>Times New Roman</vt:lpstr>
      <vt:lpstr>Arial</vt:lpstr>
      <vt:lpstr>Cambria Math</vt:lpstr>
      <vt:lpstr>MS Mincho</vt:lpstr>
      <vt:lpstr>Segoe Print</vt:lpstr>
      <vt:lpstr>Arial Unicode MS</vt:lpstr>
      <vt:lpstr>等线</vt:lpstr>
      <vt:lpstr>Calibri</vt:lpstr>
      <vt:lpstr>Vladimir Script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第一PPT</dc:description>
  <cp:lastModifiedBy>L&amp;P¹¹¹¹¹⁰⁰</cp:lastModifiedBy>
  <cp:revision>308</cp:revision>
  <dcterms:created xsi:type="dcterms:W3CDTF">2016-01-15T03:19:00Z</dcterms:created>
  <dcterms:modified xsi:type="dcterms:W3CDTF">2021-11-01T04:10:34Z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6EA3DC695601490A831103DBC508B262</vt:lpwstr>
  </property>
</Properties>
</file>